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4" r:id="rId6"/>
    <p:sldId id="265" r:id="rId7"/>
    <p:sldId id="260" r:id="rId8"/>
    <p:sldId id="297" r:id="rId9"/>
    <p:sldId id="268" r:id="rId10"/>
    <p:sldId id="270" r:id="rId11"/>
    <p:sldId id="311" r:id="rId12"/>
    <p:sldId id="272" r:id="rId13"/>
    <p:sldId id="269" r:id="rId14"/>
    <p:sldId id="271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4" r:id="rId23"/>
    <p:sldId id="280" r:id="rId24"/>
    <p:sldId id="281" r:id="rId25"/>
    <p:sldId id="282" r:id="rId26"/>
    <p:sldId id="283" r:id="rId27"/>
    <p:sldId id="300" r:id="rId28"/>
    <p:sldId id="306" r:id="rId29"/>
    <p:sldId id="307" r:id="rId30"/>
    <p:sldId id="308" r:id="rId31"/>
    <p:sldId id="309" r:id="rId32"/>
    <p:sldId id="310" r:id="rId33"/>
    <p:sldId id="312" r:id="rId34"/>
    <p:sldId id="313" r:id="rId35"/>
    <p:sldId id="302" r:id="rId36"/>
    <p:sldId id="304" r:id="rId37"/>
    <p:sldId id="291" r:id="rId38"/>
    <p:sldId id="293" r:id="rId39"/>
    <p:sldId id="295" r:id="rId40"/>
    <p:sldId id="266" r:id="rId41"/>
    <p:sldId id="303" r:id="rId42"/>
    <p:sldId id="292" r:id="rId43"/>
    <p:sldId id="286" r:id="rId44"/>
    <p:sldId id="294" r:id="rId45"/>
    <p:sldId id="305" r:id="rId46"/>
    <p:sldId id="301" r:id="rId47"/>
    <p:sldId id="285" r:id="rId48"/>
    <p:sldId id="288" r:id="rId49"/>
    <p:sldId id="287" r:id="rId50"/>
    <p:sldId id="289" r:id="rId51"/>
    <p:sldId id="290" r:id="rId52"/>
    <p:sldId id="296" r:id="rId53"/>
    <p:sldId id="298" r:id="rId54"/>
    <p:sldId id="29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785" autoAdjust="0"/>
  </p:normalViewPr>
  <p:slideViewPr>
    <p:cSldViewPr snapToGrid="0" showGuides="1">
      <p:cViewPr>
        <p:scale>
          <a:sx n="100" d="100"/>
          <a:sy n="100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3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59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0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57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971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96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5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986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521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055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489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28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411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869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42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24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76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53437BE-909D-449F-934A-E4B33F6E805F}" type="datetimeFigureOut">
              <a:rPr lang="de-CH" smtClean="0"/>
              <a:t>16.08.2020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6527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1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US" cap="none" dirty="0"/>
              <a:t>MessageVortex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US" dirty="0" err="1"/>
              <a:t>Unlinkable</a:t>
            </a:r>
            <a:r>
              <a:rPr lang="en-US"/>
              <a:t>, censorship-resistant communication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nhaltsplatzhalter 6">
            <a:extLst>
              <a:ext uri="{FF2B5EF4-FFF2-40B4-BE49-F238E27FC236}">
                <a16:creationId xmlns:a16="http://schemas.microsoft.com/office/drawing/2014/main" id="{C8736E42-8776-4D40-8FF6-99F93DA45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187" r="55562" b="53641"/>
          <a:stretch/>
        </p:blipFill>
        <p:spPr>
          <a:xfrm>
            <a:off x="270588" y="685800"/>
            <a:ext cx="4432238" cy="51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3F7C5E-54C0-4060-9377-A4058D62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 </a:t>
            </a:r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recombines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pPr lvl="1"/>
            <a:r>
              <a:rPr lang="de-DE" dirty="0"/>
              <a:t>Payload block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sender</a:t>
            </a:r>
            <a:r>
              <a:rPr lang="de-DE" dirty="0"/>
              <a:t> (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pseudonym)</a:t>
            </a:r>
          </a:p>
          <a:p>
            <a:r>
              <a:rPr lang="de-DE" dirty="0"/>
              <a:t>Outcome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Split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block</a:t>
            </a:r>
          </a:p>
          <a:p>
            <a:pPr lvl="1"/>
            <a:r>
              <a:rPr lang="de-DE" dirty="0" err="1"/>
              <a:t>Encrypt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decrypt</a:t>
            </a:r>
            <a:r>
              <a:rPr lang="de-DE" dirty="0"/>
              <a:t> block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redundancy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dirty="0"/>
              <a:t>Any </a:t>
            </a:r>
            <a:r>
              <a:rPr lang="de-DE" dirty="0" err="1"/>
              <a:t>payload</a:t>
            </a:r>
            <a:r>
              <a:rPr lang="de-DE" dirty="0"/>
              <a:t> block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Even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apart.</a:t>
            </a:r>
          </a:p>
          <a:p>
            <a:r>
              <a:rPr lang="de-DE" dirty="0" err="1"/>
              <a:t>Broken</a:t>
            </a:r>
            <a:r>
              <a:rPr lang="de-DE" dirty="0"/>
              <a:t> (</a:t>
            </a:r>
            <a:r>
              <a:rPr lang="de-DE" dirty="0" err="1"/>
              <a:t>crypto</a:t>
            </a:r>
            <a:r>
              <a:rPr lang="de-DE" dirty="0"/>
              <a:t>) </a:t>
            </a:r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not break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protocol</a:t>
            </a:r>
            <a:endParaRPr lang="de-DE" dirty="0"/>
          </a:p>
          <a:p>
            <a:pPr lvl="1"/>
            <a:r>
              <a:rPr lang="de-DE" dirty="0"/>
              <a:t>Any 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alternative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9BA290C-DADE-45B9-BCAC-A80419A0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br>
              <a:rPr lang="de-DE" dirty="0"/>
            </a:br>
            <a:r>
              <a:rPr lang="de-DE" sz="1800" dirty="0"/>
              <a:t>The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idea</a:t>
            </a:r>
            <a:r>
              <a:rPr lang="de-DE" sz="1800" dirty="0"/>
              <a:t> (2; </a:t>
            </a:r>
            <a:r>
              <a:rPr lang="de-DE" sz="1800" dirty="0" err="1"/>
              <a:t>Functioning</a:t>
            </a:r>
            <a:r>
              <a:rPr lang="de-DE" sz="1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1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09F23-69CA-415C-A4F2-D5E80052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</a:t>
            </a:r>
            <a:r>
              <a:rPr lang="de-CH" sz="1800" dirty="0" err="1"/>
              <a:t>it</a:t>
            </a:r>
            <a:r>
              <a:rPr lang="de-CH" sz="1800" dirty="0"/>
              <a:t> </a:t>
            </a:r>
            <a:r>
              <a:rPr lang="de-CH" sz="1800" dirty="0" err="1"/>
              <a:t>work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22D5D-6EE5-4986-AFAC-E1B15DE2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309819" cy="3615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Nodes send and mix messages</a:t>
            </a:r>
          </a:p>
          <a:p>
            <a:pPr lvl="1"/>
            <a:r>
              <a:rPr lang="en-US" dirty="0"/>
              <a:t>All equal</a:t>
            </a:r>
          </a:p>
          <a:p>
            <a:pPr lvl="2"/>
            <a:r>
              <a:rPr lang="en-US" dirty="0"/>
              <a:t>All may be endpoint of a message</a:t>
            </a:r>
          </a:p>
          <a:p>
            <a:pPr lvl="2"/>
            <a:r>
              <a:rPr lang="en-US" dirty="0"/>
              <a:t>All do routing</a:t>
            </a:r>
          </a:p>
          <a:p>
            <a:pPr lvl="1"/>
            <a:r>
              <a:rPr lang="en-US" dirty="0"/>
              <a:t>Hide their traffic in common transport protocols</a:t>
            </a:r>
          </a:p>
          <a:p>
            <a:r>
              <a:rPr lang="en-US" dirty="0"/>
              <a:t>Messages</a:t>
            </a:r>
          </a:p>
          <a:p>
            <a:pPr lvl="1"/>
            <a:r>
              <a:rPr lang="en-US" dirty="0"/>
              <a:t>Purely controlled by an </a:t>
            </a:r>
            <a:r>
              <a:rPr lang="en-US" dirty="0" err="1"/>
              <a:t>onionized</a:t>
            </a:r>
            <a:r>
              <a:rPr lang="en-US" dirty="0"/>
              <a:t> routing block</a:t>
            </a:r>
          </a:p>
          <a:p>
            <a:pPr lvl="1"/>
            <a:r>
              <a:rPr lang="en-US" dirty="0"/>
              <a:t>Not identifiable unless you possess a node specific key</a:t>
            </a:r>
          </a:p>
        </p:txBody>
      </p:sp>
      <p:pic>
        <p:nvPicPr>
          <p:cNvPr id="55" name="VortexAnimationMessages">
            <a:hlinkClick r:id="" action="ppaction://media"/>
            <a:extLst>
              <a:ext uri="{FF2B5EF4-FFF2-40B4-BE49-F238E27FC236}">
                <a16:creationId xmlns:a16="http://schemas.microsoft.com/office/drawing/2014/main" id="{BBDC617B-B81C-4834-BC16-3A9A5FE34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5764" y="476249"/>
            <a:ext cx="6302960" cy="3545415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E948F5A-672E-47C9-93E7-72E83E05804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198520"/>
            <a:ext cx="3612740" cy="1463063"/>
          </a:xfrm>
          <a:prstGeom prst="straightConnector1">
            <a:avLst/>
          </a:prstGeom>
          <a:ln w="381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C10CD1E9-EA7E-4952-A374-DEDE323A7970}"/>
              </a:ext>
            </a:extLst>
          </p:cNvPr>
          <p:cNvSpPr txBox="1"/>
          <p:nvPr/>
        </p:nvSpPr>
        <p:spPr>
          <a:xfrm>
            <a:off x="7555475" y="4661583"/>
            <a:ext cx="430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Always connected end-user device (e.g., mobile phone)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441568B-A083-493E-BCFC-C13C0F7DEDCD}"/>
              </a:ext>
            </a:extLst>
          </p:cNvPr>
          <p:cNvSpPr txBox="1"/>
          <p:nvPr/>
        </p:nvSpPr>
        <p:spPr>
          <a:xfrm>
            <a:off x="4621775" y="5898462"/>
            <a:ext cx="4306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Any Transport layer infrastructure</a:t>
            </a:r>
            <a:br>
              <a:rPr lang="en-US" dirty="0"/>
            </a:br>
            <a:r>
              <a:rPr lang="en-US" dirty="0"/>
              <a:t>(e.g., Gmail account)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8F28431-3940-4EE3-AF65-38166C5AC083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6096000" y="3697218"/>
            <a:ext cx="679040" cy="2201244"/>
          </a:xfrm>
          <a:prstGeom prst="straightConnector1">
            <a:avLst/>
          </a:prstGeom>
          <a:ln w="38100">
            <a:solidFill>
              <a:srgbClr val="C0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68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2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ussdiagramm: Manuelle Eingabe 17">
            <a:extLst>
              <a:ext uri="{FF2B5EF4-FFF2-40B4-BE49-F238E27FC236}">
                <a16:creationId xmlns:a16="http://schemas.microsoft.com/office/drawing/2014/main" id="{E5190811-53AA-4185-B5F6-A374E5A90E99}"/>
              </a:ext>
            </a:extLst>
          </p:cNvPr>
          <p:cNvSpPr/>
          <p:nvPr/>
        </p:nvSpPr>
        <p:spPr>
          <a:xfrm>
            <a:off x="2676525" y="590550"/>
            <a:ext cx="4629150" cy="2838450"/>
          </a:xfrm>
          <a:prstGeom prst="flowChartManualInpu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DFF297B-1C6A-49A7-95C6-F5AD0A4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7394144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</a:t>
            </a:r>
            <a:r>
              <a:rPr lang="de-CH" sz="1800" dirty="0" err="1"/>
              <a:t>message</a:t>
            </a:r>
            <a:r>
              <a:rPr lang="de-CH" sz="1800" dirty="0"/>
              <a:t> </a:t>
            </a:r>
            <a:r>
              <a:rPr lang="de-CH" sz="1800" dirty="0" err="1"/>
              <a:t>look</a:t>
            </a:r>
            <a:r>
              <a:rPr lang="de-CH" sz="1800" dirty="0"/>
              <a:t> like (on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transport</a:t>
            </a:r>
            <a:r>
              <a:rPr lang="de-CH" sz="1800" dirty="0"/>
              <a:t> </a:t>
            </a:r>
            <a:r>
              <a:rPr lang="de-CH" sz="1800" dirty="0" err="1"/>
              <a:t>layer</a:t>
            </a:r>
            <a:r>
              <a:rPr lang="de-CH" sz="1800" dirty="0"/>
              <a:t>)?</a:t>
            </a:r>
            <a:endParaRPr lang="en-US" dirty="0"/>
          </a:p>
        </p:txBody>
      </p:sp>
      <p:pic>
        <p:nvPicPr>
          <p:cNvPr id="8" name="Grafik 7" descr="Ein Bild, das Uhr enthält.&#10;&#10;Automatisch generierte Beschreibung">
            <a:extLst>
              <a:ext uri="{FF2B5EF4-FFF2-40B4-BE49-F238E27FC236}">
                <a16:creationId xmlns:a16="http://schemas.microsoft.com/office/drawing/2014/main" id="{D5C97B14-C9E6-4C50-8E53-E78763EF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1" y="1098190"/>
            <a:ext cx="2994920" cy="240701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BAC2771-6488-4E77-94AD-804F326EC0BF}"/>
              </a:ext>
            </a:extLst>
          </p:cNvPr>
          <p:cNvSpPr/>
          <p:nvPr/>
        </p:nvSpPr>
        <p:spPr>
          <a:xfrm>
            <a:off x="5621631" y="583840"/>
            <a:ext cx="3429000" cy="28384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900" dirty="0"/>
              <a:t>Dear </a:t>
            </a:r>
            <a:r>
              <a:rPr lang="de-DE" sz="900" dirty="0" err="1"/>
              <a:t>sir</a:t>
            </a:r>
            <a:r>
              <a:rPr lang="de-DE" sz="900" dirty="0"/>
              <a:t> </a:t>
            </a:r>
          </a:p>
          <a:p>
            <a:endParaRPr lang="en-US" sz="900" dirty="0"/>
          </a:p>
          <a:p>
            <a:r>
              <a:rPr lang="en-US" sz="900" dirty="0"/>
              <a:t>This is an obviously machine generated text with some images. May be a password recovery request, a routing graph, or any other kind of machine generated information.</a:t>
            </a:r>
          </a:p>
          <a:p>
            <a:endParaRPr lang="en-US" sz="900" dirty="0"/>
          </a:p>
          <a:p>
            <a:r>
              <a:rPr lang="en-US" sz="900" dirty="0"/>
              <a:t>Yours</a:t>
            </a:r>
          </a:p>
          <a:p>
            <a:r>
              <a:rPr lang="en-US" sz="900" dirty="0"/>
              <a:t>MessageVortex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25EC65C-A0F2-4739-9BD9-99DF96B3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286000"/>
            <a:ext cx="666750" cy="666750"/>
          </a:xfrm>
          <a:prstGeom prst="rect">
            <a:avLst/>
          </a:prstGeom>
        </p:spPr>
      </p:pic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CB406E8-DDF0-4DF2-B614-4337BD329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13248"/>
              </p:ext>
            </p:extLst>
          </p:nvPr>
        </p:nvGraphicFramePr>
        <p:xfrm>
          <a:off x="8457374" y="5670908"/>
          <a:ext cx="3583717" cy="919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Acrobat Document" r:id="rId5" imgW="5162300" imgH="1323975" progId="Acrobat.Document.DC">
                  <p:embed/>
                </p:oleObj>
              </mc:Choice>
              <mc:Fallback>
                <p:oleObj name="Acrobat Document" r:id="rId5" imgW="5162300" imgH="1323975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56706695-6215-4BBC-AC74-3E1B276B6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7374" y="5670908"/>
                        <a:ext cx="3583717" cy="919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96801E6-CB66-4477-8395-3320C61697D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62925" y="2801892"/>
            <a:ext cx="2086307" cy="28690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6EEF799-7341-4152-B1B7-00CA329A6623}"/>
              </a:ext>
            </a:extLst>
          </p:cNvPr>
          <p:cNvSpPr txBox="1"/>
          <p:nvPr/>
        </p:nvSpPr>
        <p:spPr>
          <a:xfrm rot="3237672">
            <a:off x="7852128" y="3775320"/>
            <a:ext cx="252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Extract </a:t>
            </a:r>
          </a:p>
          <a:p>
            <a:pPr algn="ctr"/>
            <a:endParaRPr lang="de-DE" sz="1400" dirty="0">
              <a:solidFill>
                <a:srgbClr val="FF0000"/>
              </a:solidFill>
            </a:endParaRPr>
          </a:p>
          <a:p>
            <a:pPr algn="ctr"/>
            <a:r>
              <a:rPr lang="de-DE" sz="1400" dirty="0">
                <a:solidFill>
                  <a:srgbClr val="FF0000"/>
                </a:solidFill>
              </a:rPr>
              <a:t>(e.g., „F5“ </a:t>
            </a:r>
            <a:r>
              <a:rPr lang="de-DE" sz="1400" dirty="0" err="1">
                <a:solidFill>
                  <a:srgbClr val="FF0000"/>
                </a:solidFill>
              </a:rPr>
              <a:t>or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similar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br>
              <a:rPr lang="de-DE" sz="1400" dirty="0">
                <a:solidFill>
                  <a:srgbClr val="FF0000"/>
                </a:solidFill>
              </a:rPr>
            </a:br>
            <a:r>
              <a:rPr lang="de-DE" sz="1400" dirty="0" err="1">
                <a:solidFill>
                  <a:srgbClr val="FF0000"/>
                </a:solidFill>
              </a:rPr>
              <a:t>steganographic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algorithm</a:t>
            </a:r>
            <a:r>
              <a:rPr lang="de-DE" sz="1400" dirty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63">
            <a:extLst>
              <a:ext uri="{FF2B5EF4-FFF2-40B4-BE49-F238E27FC236}">
                <a16:creationId xmlns:a16="http://schemas.microsoft.com/office/drawing/2014/main" id="{271EE89D-EEB8-45C3-87E0-DF5911A0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5" y="692422"/>
            <a:ext cx="9797511" cy="249538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A2E59DE-32F7-48F4-9F59-DF4F62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</a:t>
            </a:r>
            <a:r>
              <a:rPr lang="de-CH" sz="1800" dirty="0" err="1"/>
              <a:t>message</a:t>
            </a:r>
            <a:r>
              <a:rPr lang="de-CH" sz="1800" dirty="0"/>
              <a:t> </a:t>
            </a:r>
            <a:r>
              <a:rPr lang="de-CH" sz="1800" dirty="0" err="1"/>
              <a:t>look</a:t>
            </a:r>
            <a:r>
              <a:rPr lang="de-CH" sz="1800" dirty="0"/>
              <a:t> like?</a:t>
            </a: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532A165-F113-4D00-98EB-62CE9DF70A4A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1126729" y="3281366"/>
            <a:ext cx="252807" cy="40311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35829D85-48EA-4082-9ABC-6A4389625F99}"/>
              </a:ext>
            </a:extLst>
          </p:cNvPr>
          <p:cNvSpPr/>
          <p:nvPr/>
        </p:nvSpPr>
        <p:spPr>
          <a:xfrm>
            <a:off x="1162050" y="1695450"/>
            <a:ext cx="1524000" cy="189547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4C23DB-315E-43B1-8ADD-4D606DD59695}"/>
              </a:ext>
            </a:extLst>
          </p:cNvPr>
          <p:cNvSpPr txBox="1"/>
          <p:nvPr/>
        </p:nvSpPr>
        <p:spPr>
          <a:xfrm>
            <a:off x="-148403" y="3684480"/>
            <a:ext cx="255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A3BBF0F-35CB-44A1-9963-3BAE1683DCEE}"/>
              </a:ext>
            </a:extLst>
          </p:cNvPr>
          <p:cNvSpPr/>
          <p:nvPr/>
        </p:nvSpPr>
        <p:spPr>
          <a:xfrm>
            <a:off x="2913913" y="1510507"/>
            <a:ext cx="1286612" cy="13525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E3C7C88-0443-4759-9AF3-0CC98A21F86B}"/>
              </a:ext>
            </a:extLst>
          </p:cNvPr>
          <p:cNvSpPr/>
          <p:nvPr/>
        </p:nvSpPr>
        <p:spPr>
          <a:xfrm>
            <a:off x="2676370" y="2866130"/>
            <a:ext cx="8591493" cy="32168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C45FE2-05E4-46DC-A6C7-34B75E83408B}"/>
              </a:ext>
            </a:extLst>
          </p:cNvPr>
          <p:cNvCxnSpPr>
            <a:cxnSpLocks/>
          </p:cNvCxnSpPr>
          <p:nvPr/>
        </p:nvCxnSpPr>
        <p:spPr>
          <a:xfrm flipH="1" flipV="1">
            <a:off x="3886981" y="2769399"/>
            <a:ext cx="348152" cy="57943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0E08FC7A-7561-4841-971B-5CA0ABA03B12}"/>
              </a:ext>
            </a:extLst>
          </p:cNvPr>
          <p:cNvSpPr/>
          <p:nvPr/>
        </p:nvSpPr>
        <p:spPr>
          <a:xfrm>
            <a:off x="3381134" y="3393063"/>
            <a:ext cx="1806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C41DA2-98D3-4089-BE3B-5960AF590203}"/>
              </a:ext>
            </a:extLst>
          </p:cNvPr>
          <p:cNvSpPr/>
          <p:nvPr/>
        </p:nvSpPr>
        <p:spPr>
          <a:xfrm>
            <a:off x="4278429" y="1767890"/>
            <a:ext cx="1899079" cy="60910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172F2D6-7657-417A-9BF6-5BB21B463F1D}"/>
              </a:ext>
            </a:extLst>
          </p:cNvPr>
          <p:cNvSpPr/>
          <p:nvPr/>
        </p:nvSpPr>
        <p:spPr>
          <a:xfrm>
            <a:off x="4393240" y="2464125"/>
            <a:ext cx="1685281" cy="3661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048157A-5075-4D0E-807E-822C542DFB07}"/>
              </a:ext>
            </a:extLst>
          </p:cNvPr>
          <p:cNvCxnSpPr>
            <a:cxnSpLocks/>
            <a:endCxn id="15" idx="4"/>
          </p:cNvCxnSpPr>
          <p:nvPr/>
        </p:nvCxnSpPr>
        <p:spPr>
          <a:xfrm flipH="1" flipV="1">
            <a:off x="5227969" y="2376993"/>
            <a:ext cx="499800" cy="179568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D6B5C35A-2891-4E7A-AB10-58CC945C9CFF}"/>
              </a:ext>
            </a:extLst>
          </p:cNvPr>
          <p:cNvSpPr/>
          <p:nvPr/>
        </p:nvSpPr>
        <p:spPr>
          <a:xfrm>
            <a:off x="5428482" y="3545187"/>
            <a:ext cx="3166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vital </a:t>
            </a:r>
            <a:r>
              <a:rPr lang="de-DE" dirty="0" err="1">
                <a:solidFill>
                  <a:srgbClr val="FF0000"/>
                </a:solidFill>
              </a:rPr>
              <a:t>blocks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3DB55B1-E554-402D-91A4-025C7953430B}"/>
              </a:ext>
            </a:extLst>
          </p:cNvPr>
          <p:cNvSpPr/>
          <p:nvPr/>
        </p:nvSpPr>
        <p:spPr>
          <a:xfrm>
            <a:off x="6677309" y="599260"/>
            <a:ext cx="1685281" cy="189221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6EB3FBC-1668-4073-A0ED-D1CFC255348A}"/>
              </a:ext>
            </a:extLst>
          </p:cNvPr>
          <p:cNvSpPr/>
          <p:nvPr/>
        </p:nvSpPr>
        <p:spPr>
          <a:xfrm>
            <a:off x="6677309" y="2464124"/>
            <a:ext cx="1685281" cy="3661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519C96D-DB62-46B7-9421-59EE5CA929B3}"/>
              </a:ext>
            </a:extLst>
          </p:cNvPr>
          <p:cNvCxnSpPr>
            <a:cxnSpLocks/>
          </p:cNvCxnSpPr>
          <p:nvPr/>
        </p:nvCxnSpPr>
        <p:spPr>
          <a:xfrm flipH="1" flipV="1">
            <a:off x="7923630" y="2291962"/>
            <a:ext cx="1866510" cy="308110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54D70DE4-0253-485A-B183-50BE7018FEE3}"/>
              </a:ext>
            </a:extLst>
          </p:cNvPr>
          <p:cNvSpPr/>
          <p:nvPr/>
        </p:nvSpPr>
        <p:spPr>
          <a:xfrm>
            <a:off x="8430305" y="5373070"/>
            <a:ext cx="308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Onionized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blocks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containing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how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route and mix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4631090-5CD5-4273-B51E-1E5AFF03ED41}"/>
              </a:ext>
            </a:extLst>
          </p:cNvPr>
          <p:cNvSpPr/>
          <p:nvPr/>
        </p:nvSpPr>
        <p:spPr>
          <a:xfrm>
            <a:off x="8812329" y="295275"/>
            <a:ext cx="2319632" cy="321945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E1C2638-7908-4045-B43C-70E251B09A64}"/>
              </a:ext>
            </a:extLst>
          </p:cNvPr>
          <p:cNvCxnSpPr>
            <a:cxnSpLocks/>
          </p:cNvCxnSpPr>
          <p:nvPr/>
        </p:nvCxnSpPr>
        <p:spPr>
          <a:xfrm flipH="1" flipV="1">
            <a:off x="10136829" y="3508380"/>
            <a:ext cx="542010" cy="32413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E57B7C8E-1FEF-4E29-BE45-C150A18D6736}"/>
              </a:ext>
            </a:extLst>
          </p:cNvPr>
          <p:cNvSpPr/>
          <p:nvPr/>
        </p:nvSpPr>
        <p:spPr>
          <a:xfrm>
            <a:off x="9026763" y="3868352"/>
            <a:ext cx="3614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many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payloads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parts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decoy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BF19D8-8672-4AF8-9E05-8F154F4EB9D7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2602618" y="3165629"/>
            <a:ext cx="623753" cy="100705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579927D7-000E-4CC6-9403-D9552AA6E00B}"/>
              </a:ext>
            </a:extLst>
          </p:cNvPr>
          <p:cNvSpPr txBox="1"/>
          <p:nvPr/>
        </p:nvSpPr>
        <p:spPr>
          <a:xfrm>
            <a:off x="971823" y="4172681"/>
            <a:ext cx="326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„</a:t>
            </a:r>
            <a:r>
              <a:rPr lang="de-DE" dirty="0" err="1">
                <a:solidFill>
                  <a:srgbClr val="FF0000"/>
                </a:solidFill>
              </a:rPr>
              <a:t>inner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C46040D-3DE9-4A16-82B4-EC7B410A1004}"/>
              </a:ext>
            </a:extLst>
          </p:cNvPr>
          <p:cNvSpPr/>
          <p:nvPr/>
        </p:nvSpPr>
        <p:spPr>
          <a:xfrm>
            <a:off x="4665105" y="4428822"/>
            <a:ext cx="3166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Header block „</a:t>
            </a:r>
            <a:r>
              <a:rPr lang="de-DE" dirty="0" err="1">
                <a:solidFill>
                  <a:srgbClr val="FF0000"/>
                </a:solidFill>
              </a:rPr>
              <a:t>identifying</a:t>
            </a:r>
            <a:r>
              <a:rPr lang="de-DE" dirty="0">
                <a:solidFill>
                  <a:srgbClr val="FF0000"/>
                </a:solidFill>
              </a:rPr>
              <a:t>“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containing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requests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short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term</a:t>
            </a:r>
            <a:r>
              <a:rPr lang="de-DE" dirty="0">
                <a:solidFill>
                  <a:srgbClr val="FF0000"/>
                </a:solidFill>
              </a:rPr>
              <a:t> pseudonym).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67F3359-8ABA-4E40-BCB7-DE3361080F3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664863" y="2818385"/>
            <a:ext cx="1346914" cy="72680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864104D-9BAE-4F0D-93A7-4DE422454E8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011777" y="2805795"/>
            <a:ext cx="561101" cy="73939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43" grpId="0" animBg="1"/>
      <p:bldP spid="13" grpId="0"/>
      <p:bldP spid="15" grpId="0" animBg="1"/>
      <p:bldP spid="55" grpId="0" animBg="1"/>
      <p:bldP spid="19" grpId="0"/>
      <p:bldP spid="24" grpId="0" animBg="1"/>
      <p:bldP spid="61" grpId="0" animBg="1"/>
      <p:bldP spid="28" grpId="0"/>
      <p:bldP spid="30" grpId="0" animBg="1"/>
      <p:bldP spid="34" grpId="0"/>
      <p:bldP spid="47" grpId="0"/>
      <p:bldP spid="5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97">
            <a:extLst>
              <a:ext uri="{FF2B5EF4-FFF2-40B4-BE49-F238E27FC236}">
                <a16:creationId xmlns:a16="http://schemas.microsoft.com/office/drawing/2014/main" id="{3AFF4EAF-7BCD-43CE-884B-E4F6A6DC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1" y="268031"/>
            <a:ext cx="7050089" cy="179731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A2E59DE-32F7-48F4-9F59-DF4F62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dirty="0" err="1"/>
              <a:t>peer</a:t>
            </a:r>
            <a:r>
              <a:rPr lang="de-CH" sz="1800" dirty="0"/>
              <a:t> </a:t>
            </a:r>
            <a:r>
              <a:rPr lang="de-CH" sz="1800" dirty="0" err="1"/>
              <a:t>key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829D85-48EA-4082-9ABC-6A4389625F99}"/>
              </a:ext>
            </a:extLst>
          </p:cNvPr>
          <p:cNvSpPr/>
          <p:nvPr/>
        </p:nvSpPr>
        <p:spPr>
          <a:xfrm>
            <a:off x="942975" y="1200150"/>
            <a:ext cx="510594" cy="61656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4C23DB-315E-43B1-8ADD-4D606DD59695}"/>
              </a:ext>
            </a:extLst>
          </p:cNvPr>
          <p:cNvSpPr txBox="1"/>
          <p:nvPr/>
        </p:nvSpPr>
        <p:spPr>
          <a:xfrm>
            <a:off x="-72019" y="3398232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two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partners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RBB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2EF4D7-7FC4-4B64-ADDE-5E3883B225B3}"/>
              </a:ext>
            </a:extLst>
          </p:cNvPr>
          <p:cNvSpPr txBox="1"/>
          <p:nvPr/>
        </p:nvSpPr>
        <p:spPr>
          <a:xfrm>
            <a:off x="1797465" y="2501042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D1CD57-6A90-46EE-A4FF-16C1F47696A6}"/>
              </a:ext>
            </a:extLst>
          </p:cNvPr>
          <p:cNvCxnSpPr>
            <a:cxnSpLocks/>
            <a:endCxn id="26" idx="5"/>
          </p:cNvCxnSpPr>
          <p:nvPr/>
        </p:nvCxnSpPr>
        <p:spPr>
          <a:xfrm flipH="1" flipV="1">
            <a:off x="1616015" y="2055475"/>
            <a:ext cx="1622485" cy="45854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31ABEA1F-FD0D-48A4-97FE-418BFB8CCD67}"/>
              </a:ext>
            </a:extLst>
          </p:cNvPr>
          <p:cNvSpPr/>
          <p:nvPr/>
        </p:nvSpPr>
        <p:spPr>
          <a:xfrm>
            <a:off x="684213" y="1728727"/>
            <a:ext cx="1091674" cy="38280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DE09BC-175C-4773-A3DF-984380AD7BA5}"/>
              </a:ext>
            </a:extLst>
          </p:cNvPr>
          <p:cNvSpPr/>
          <p:nvPr/>
        </p:nvSpPr>
        <p:spPr>
          <a:xfrm>
            <a:off x="6230370" y="4106828"/>
            <a:ext cx="5610225" cy="24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2E3E83F-C3D1-4907-ACDD-7778309D3F43}"/>
              </a:ext>
            </a:extLst>
          </p:cNvPr>
          <p:cNvGrpSpPr/>
          <p:nvPr/>
        </p:nvGrpSpPr>
        <p:grpSpPr>
          <a:xfrm>
            <a:off x="8316296" y="4144544"/>
            <a:ext cx="857250" cy="1002913"/>
            <a:chOff x="7118825" y="4231318"/>
            <a:chExt cx="1323974" cy="1574413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43386527-CFD1-42BE-AF4B-8E993F452248}"/>
                </a:ext>
              </a:extLst>
            </p:cNvPr>
            <p:cNvSpPr/>
            <p:nvPr/>
          </p:nvSpPr>
          <p:spPr>
            <a:xfrm>
              <a:off x="7118825" y="4231318"/>
              <a:ext cx="1323974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sending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630D4E2-3A25-466E-8B90-6645D52574CC}"/>
                </a:ext>
              </a:extLst>
            </p:cNvPr>
            <p:cNvSpPr/>
            <p:nvPr/>
          </p:nvSpPr>
          <p:spPr>
            <a:xfrm>
              <a:off x="7240174" y="5334914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32" name="Inhaltsplatzhalter 6">
              <a:extLst>
                <a:ext uri="{FF2B5EF4-FFF2-40B4-BE49-F238E27FC236}">
                  <a16:creationId xmlns:a16="http://schemas.microsoft.com/office/drawing/2014/main" id="{027CA83C-1F1F-4B3D-ABF4-9090512C4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F1FDA36-D776-4AC2-AAB9-31B7A90703A4}"/>
              </a:ext>
            </a:extLst>
          </p:cNvPr>
          <p:cNvGrpSpPr/>
          <p:nvPr/>
        </p:nvGrpSpPr>
        <p:grpSpPr>
          <a:xfrm>
            <a:off x="10678716" y="5384743"/>
            <a:ext cx="857250" cy="1051679"/>
            <a:chOff x="6834187" y="4370464"/>
            <a:chExt cx="1323975" cy="1650968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141ADEB8-EEC7-47A7-AF17-80251AA0FD14}"/>
                </a:ext>
              </a:extLst>
            </p:cNvPr>
            <p:cNvSpPr/>
            <p:nvPr/>
          </p:nvSpPr>
          <p:spPr>
            <a:xfrm>
              <a:off x="6834187" y="444701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receiving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9AC4373B-C552-443A-A530-7649EE1E0ABE}"/>
                </a:ext>
              </a:extLst>
            </p:cNvPr>
            <p:cNvSpPr/>
            <p:nvPr/>
          </p:nvSpPr>
          <p:spPr>
            <a:xfrm>
              <a:off x="6953250" y="5574663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37" name="Inhaltsplatzhalter 6">
              <a:extLst>
                <a:ext uri="{FF2B5EF4-FFF2-40B4-BE49-F238E27FC236}">
                  <a16:creationId xmlns:a16="http://schemas.microsoft.com/office/drawing/2014/main" id="{0A506084-FF97-4E5E-B06B-FB6BAD796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DCCE3A-2F42-4B22-B2CF-C8B8512492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87486" y="3896745"/>
            <a:ext cx="4928806" cy="74925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FDAFB18-4EEA-4EBB-8466-A2B540C70F8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173542" y="4646001"/>
            <a:ext cx="1730003" cy="80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0C9CD9C-8DDD-4F1A-A184-384B9AE9C028}"/>
              </a:ext>
            </a:extLst>
          </p:cNvPr>
          <p:cNvGrpSpPr/>
          <p:nvPr/>
        </p:nvGrpSpPr>
        <p:grpSpPr>
          <a:xfrm>
            <a:off x="6584771" y="5364742"/>
            <a:ext cx="857250" cy="1002913"/>
            <a:chOff x="6800850" y="4321562"/>
            <a:chExt cx="1323975" cy="1574413"/>
          </a:xfrm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5EC35A7C-23CF-4F15-B53D-E50AB33E8503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E10C1199-84DC-4791-83EF-9A3C604F195E}"/>
                </a:ext>
              </a:extLst>
            </p:cNvPr>
            <p:cNvSpPr/>
            <p:nvPr/>
          </p:nvSpPr>
          <p:spPr>
            <a:xfrm>
              <a:off x="6919913" y="5462691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41" name="Inhaltsplatzhalter 6">
              <a:extLst>
                <a:ext uri="{FF2B5EF4-FFF2-40B4-BE49-F238E27FC236}">
                  <a16:creationId xmlns:a16="http://schemas.microsoft.com/office/drawing/2014/main" id="{60567FD4-F975-49F1-8F47-1B9340418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B7F0CCE2-79F0-4E2F-927E-9410B9904CF5}"/>
              </a:ext>
            </a:extLst>
          </p:cNvPr>
          <p:cNvSpPr txBox="1"/>
          <p:nvPr/>
        </p:nvSpPr>
        <p:spPr>
          <a:xfrm>
            <a:off x="5879275" y="6331993"/>
            <a:ext cx="237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bg1"/>
                </a:solidFill>
              </a:rPr>
              <a:t>Routing Block </a:t>
            </a:r>
            <a:r>
              <a:rPr lang="de-DE" sz="900" b="1" dirty="0" err="1">
                <a:solidFill>
                  <a:schemeClr val="bg1"/>
                </a:solidFill>
              </a:rPr>
              <a:t>Builder</a:t>
            </a:r>
            <a:r>
              <a:rPr lang="de-DE" sz="900" b="1" dirty="0">
                <a:solidFill>
                  <a:schemeClr val="bg1"/>
                </a:solidFill>
              </a:rPr>
              <a:t> (RBB)</a:t>
            </a:r>
            <a:endParaRPr lang="en-US" sz="900" b="1" dirty="0">
              <a:solidFill>
                <a:schemeClr val="bg1"/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C8952E8-213B-461E-AE70-D88ADB045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641" y="4669990"/>
            <a:ext cx="714714" cy="573536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B6AE4C9D-7F0B-42D0-AD3D-A87074C1EEF9}"/>
              </a:ext>
            </a:extLst>
          </p:cNvPr>
          <p:cNvSpPr txBox="1"/>
          <p:nvPr/>
        </p:nvSpPr>
        <p:spPr>
          <a:xfrm>
            <a:off x="7464864" y="2199141"/>
            <a:ext cx="305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was also </a:t>
            </a:r>
            <a:r>
              <a:rPr lang="de-DE" dirty="0" err="1">
                <a:solidFill>
                  <a:srgbClr val="FF0000"/>
                </a:solidFill>
              </a:rPr>
              <a:t>included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instructions</a:t>
            </a:r>
            <a:r>
              <a:rPr lang="de-DE" dirty="0">
                <a:solidFill>
                  <a:srgbClr val="FF0000"/>
                </a:solidFill>
              </a:rPr>
              <a:t> (in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block)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E207341-BF17-4D5A-91AE-762ED22E19E6}"/>
              </a:ext>
            </a:extLst>
          </p:cNvPr>
          <p:cNvCxnSpPr>
            <a:cxnSpLocks/>
            <a:stCxn id="47" idx="2"/>
            <a:endCxn id="18" idx="0"/>
          </p:cNvCxnSpPr>
          <p:nvPr/>
        </p:nvCxnSpPr>
        <p:spPr>
          <a:xfrm flipH="1">
            <a:off x="8744921" y="3676469"/>
            <a:ext cx="245531" cy="46807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A155ECC-B51E-4146-B1A3-E982A2E3D448}"/>
              </a:ext>
            </a:extLst>
          </p:cNvPr>
          <p:cNvCxnSpPr>
            <a:cxnSpLocks/>
          </p:cNvCxnSpPr>
          <p:nvPr/>
        </p:nvCxnSpPr>
        <p:spPr>
          <a:xfrm>
            <a:off x="3181603" y="4270374"/>
            <a:ext cx="3403168" cy="133049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3D99CE7B-0366-4AC2-AA52-E11ADF703531}"/>
              </a:ext>
            </a:extLst>
          </p:cNvPr>
          <p:cNvCxnSpPr>
            <a:cxnSpLocks/>
          </p:cNvCxnSpPr>
          <p:nvPr/>
        </p:nvCxnSpPr>
        <p:spPr>
          <a:xfrm>
            <a:off x="3181603" y="4106828"/>
            <a:ext cx="7456047" cy="177602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03D6C869-2601-4BF2-BEA2-E5EEEF135CEF}"/>
              </a:ext>
            </a:extLst>
          </p:cNvPr>
          <p:cNvSpPr txBox="1"/>
          <p:nvPr/>
        </p:nvSpPr>
        <p:spPr>
          <a:xfrm>
            <a:off x="4426961" y="3096534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Reminder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call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inner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D0B4E5B-1D04-4B76-A278-8B5DDEDE8A0C}"/>
              </a:ext>
            </a:extLst>
          </p:cNvPr>
          <p:cNvSpPr/>
          <p:nvPr/>
        </p:nvSpPr>
        <p:spPr>
          <a:xfrm>
            <a:off x="1777976" y="1889174"/>
            <a:ext cx="6070624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1EDFE988-2E64-4435-9E82-82AA52244115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4813288" y="2121039"/>
            <a:ext cx="919930" cy="93579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DD97F0A7-BCDC-47F2-B3D0-D1F321D87146}"/>
              </a:ext>
            </a:extLst>
          </p:cNvPr>
          <p:cNvSpPr txBox="1"/>
          <p:nvPr/>
        </p:nvSpPr>
        <p:spPr>
          <a:xfrm>
            <a:off x="7962898" y="281709"/>
            <a:ext cx="42291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Important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note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does</a:t>
            </a:r>
            <a:r>
              <a:rPr lang="de-DE" dirty="0">
                <a:solidFill>
                  <a:srgbClr val="FF0000"/>
                </a:solidFill>
              </a:rPr>
              <a:t> not(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) </a:t>
            </a:r>
            <a:r>
              <a:rPr lang="de-DE" dirty="0" err="1">
                <a:solidFill>
                  <a:srgbClr val="FF0000"/>
                </a:solidFill>
              </a:rPr>
              <a:t>have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0DC2707E-53B5-4EB7-A9BC-730C185DBF07}"/>
              </a:ext>
            </a:extLst>
          </p:cNvPr>
          <p:cNvGrpSpPr/>
          <p:nvPr/>
        </p:nvGrpSpPr>
        <p:grpSpPr>
          <a:xfrm>
            <a:off x="10847698" y="4106828"/>
            <a:ext cx="842861" cy="1037440"/>
            <a:chOff x="6784155" y="906679"/>
            <a:chExt cx="1323975" cy="1574413"/>
          </a:xfrm>
        </p:grpSpPr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E99ED39E-911A-4DFD-BA85-B6B570F33ADC}"/>
                </a:ext>
              </a:extLst>
            </p:cNvPr>
            <p:cNvSpPr/>
            <p:nvPr/>
          </p:nvSpPr>
          <p:spPr>
            <a:xfrm>
              <a:off x="6784155" y="90667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other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75B874AF-BDF2-4779-9B35-DC50CDBF75B7}"/>
                </a:ext>
              </a:extLst>
            </p:cNvPr>
            <p:cNvSpPr/>
            <p:nvPr/>
          </p:nvSpPr>
          <p:spPr>
            <a:xfrm>
              <a:off x="6903216" y="2015449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76" name="Inhaltsplatzhalter 6">
              <a:extLst>
                <a:ext uri="{FF2B5EF4-FFF2-40B4-BE49-F238E27FC236}">
                  <a16:creationId xmlns:a16="http://schemas.microsoft.com/office/drawing/2014/main" id="{AC41BC6C-0120-4057-AA7A-6DC7213E0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81591" y="1016617"/>
              <a:ext cx="344231" cy="401588"/>
            </a:xfrm>
            <a:prstGeom prst="rect">
              <a:avLst/>
            </a:prstGeom>
          </p:spPr>
        </p:pic>
      </p:grp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532A165-F113-4D00-98EB-62CE9DF70A4A}"/>
              </a:ext>
            </a:extLst>
          </p:cNvPr>
          <p:cNvCxnSpPr>
            <a:cxnSpLocks/>
          </p:cNvCxnSpPr>
          <p:nvPr/>
        </p:nvCxnSpPr>
        <p:spPr>
          <a:xfrm flipH="1" flipV="1">
            <a:off x="1286871" y="1816713"/>
            <a:ext cx="308248" cy="155557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15DDC61-E178-4259-BAA0-1E84ED1B7723}"/>
              </a:ext>
            </a:extLst>
          </p:cNvPr>
          <p:cNvSpPr txBox="1"/>
          <p:nvPr/>
        </p:nvSpPr>
        <p:spPr>
          <a:xfrm>
            <a:off x="2724615" y="6006205"/>
            <a:ext cx="30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RBB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creator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0CF8201-414E-4BDB-8BB1-12BCDD227104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689439" y="5866199"/>
            <a:ext cx="895332" cy="28001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5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1" grpId="0"/>
      <p:bldP spid="26" grpId="0" animBg="1"/>
      <p:bldP spid="47" grpId="0"/>
      <p:bldP spid="62" grpId="0"/>
      <p:bldP spid="64" grpId="0" animBg="1"/>
      <p:bldP spid="7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fik 60">
            <a:extLst>
              <a:ext uri="{FF2B5EF4-FFF2-40B4-BE49-F238E27FC236}">
                <a16:creationId xmlns:a16="http://schemas.microsoft.com/office/drawing/2014/main" id="{D7226044-7EA4-458A-AD18-E93EE6A1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3635"/>
            <a:ext cx="7106528" cy="181000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dirty="0" err="1"/>
              <a:t>sender</a:t>
            </a:r>
            <a:r>
              <a:rPr lang="de-CH" sz="1800" dirty="0"/>
              <a:t> </a:t>
            </a:r>
            <a:r>
              <a:rPr lang="de-CH" sz="1800" dirty="0" err="1"/>
              <a:t>key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6CB55B8-6743-4C63-9778-658AFE0E7357}"/>
              </a:ext>
            </a:extLst>
          </p:cNvPr>
          <p:cNvSpPr/>
          <p:nvPr/>
        </p:nvSpPr>
        <p:spPr>
          <a:xfrm>
            <a:off x="6230370" y="4106828"/>
            <a:ext cx="5610225" cy="24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3CF5CF3-D013-485F-8D5A-D6394EFEC831}"/>
              </a:ext>
            </a:extLst>
          </p:cNvPr>
          <p:cNvGrpSpPr/>
          <p:nvPr/>
        </p:nvGrpSpPr>
        <p:grpSpPr>
          <a:xfrm>
            <a:off x="8350974" y="4132411"/>
            <a:ext cx="857250" cy="1002913"/>
            <a:chOff x="7172388" y="4212271"/>
            <a:chExt cx="1323975" cy="157441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CBCD54B7-AE48-49F6-8C7E-21EC1ADA7ECC}"/>
                </a:ext>
              </a:extLst>
            </p:cNvPr>
            <p:cNvSpPr/>
            <p:nvPr/>
          </p:nvSpPr>
          <p:spPr>
            <a:xfrm>
              <a:off x="7172388" y="4212271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sending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10FC45E-EB8A-4996-B849-7772D8A26E03}"/>
                </a:ext>
              </a:extLst>
            </p:cNvPr>
            <p:cNvSpPr/>
            <p:nvPr/>
          </p:nvSpPr>
          <p:spPr>
            <a:xfrm>
              <a:off x="7324786" y="5348536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11" name="Inhaltsplatzhalter 6">
              <a:extLst>
                <a:ext uri="{FF2B5EF4-FFF2-40B4-BE49-F238E27FC236}">
                  <a16:creationId xmlns:a16="http://schemas.microsoft.com/office/drawing/2014/main" id="{087DD9A6-A23A-4FDC-B5EC-D71E663A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8066405" y="4261175"/>
              <a:ext cx="344232" cy="401587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9C7B6A6-2A84-4F38-A73B-9E1A11AA4132}"/>
              </a:ext>
            </a:extLst>
          </p:cNvPr>
          <p:cNvGrpSpPr/>
          <p:nvPr/>
        </p:nvGrpSpPr>
        <p:grpSpPr>
          <a:xfrm>
            <a:off x="10657131" y="5353592"/>
            <a:ext cx="857250" cy="1002913"/>
            <a:chOff x="6800850" y="4321562"/>
            <a:chExt cx="1323975" cy="1574413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CDA39BA1-4C89-4E32-AC22-E69EF3C70B4F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receiving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BA5B545F-FE79-443C-8EC7-A86FC70CC6A1}"/>
                </a:ext>
              </a:extLst>
            </p:cNvPr>
            <p:cNvSpPr/>
            <p:nvPr/>
          </p:nvSpPr>
          <p:spPr>
            <a:xfrm>
              <a:off x="6953250" y="5457825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15" name="Inhaltsplatzhalter 6">
              <a:extLst>
                <a:ext uri="{FF2B5EF4-FFF2-40B4-BE49-F238E27FC236}">
                  <a16:creationId xmlns:a16="http://schemas.microsoft.com/office/drawing/2014/main" id="{3788D3F9-5630-4444-913E-CF0EB2DD3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E78081-E7F8-4EA1-BE7B-F72B63E75F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208223" y="4633868"/>
            <a:ext cx="1689472" cy="72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72CA950-ED3E-4A2E-9C3F-EF7FC98AEA99}"/>
              </a:ext>
            </a:extLst>
          </p:cNvPr>
          <p:cNvGrpSpPr/>
          <p:nvPr/>
        </p:nvGrpSpPr>
        <p:grpSpPr>
          <a:xfrm>
            <a:off x="6584771" y="5364742"/>
            <a:ext cx="857250" cy="1002913"/>
            <a:chOff x="6800850" y="4321562"/>
            <a:chExt cx="1323975" cy="1574413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33FCA1E-095D-4D84-AB95-C152AAA4E156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FBA0ED15-5A02-4631-A3E8-F098AE2D132A}"/>
                </a:ext>
              </a:extLst>
            </p:cNvPr>
            <p:cNvSpPr/>
            <p:nvPr/>
          </p:nvSpPr>
          <p:spPr>
            <a:xfrm>
              <a:off x="6953250" y="5457825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20" name="Inhaltsplatzhalter 6">
              <a:extLst>
                <a:ext uri="{FF2B5EF4-FFF2-40B4-BE49-F238E27FC236}">
                  <a16:creationId xmlns:a16="http://schemas.microsoft.com/office/drawing/2014/main" id="{95F4BB67-CDBA-4689-8268-F75F06800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80F0831-CF37-478C-A4AC-07442893F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913" y="4626780"/>
            <a:ext cx="714714" cy="573536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136E434-AAA7-44C7-BE23-729D008D75DB}"/>
              </a:ext>
            </a:extLst>
          </p:cNvPr>
          <p:cNvGrpSpPr/>
          <p:nvPr/>
        </p:nvGrpSpPr>
        <p:grpSpPr>
          <a:xfrm>
            <a:off x="10772814" y="4159361"/>
            <a:ext cx="857250" cy="984891"/>
            <a:chOff x="6784155" y="906679"/>
            <a:chExt cx="1323975" cy="1574413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D004CC77-76E3-46E4-8BEA-D5944643740D}"/>
                </a:ext>
              </a:extLst>
            </p:cNvPr>
            <p:cNvSpPr/>
            <p:nvPr/>
          </p:nvSpPr>
          <p:spPr>
            <a:xfrm>
              <a:off x="6784155" y="90667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other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5708EC76-9D40-48DC-B355-782A6D624DFF}"/>
                </a:ext>
              </a:extLst>
            </p:cNvPr>
            <p:cNvSpPr/>
            <p:nvPr/>
          </p:nvSpPr>
          <p:spPr>
            <a:xfrm>
              <a:off x="6939973" y="1995428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25" name="Inhaltsplatzhalter 6">
              <a:extLst>
                <a:ext uri="{FF2B5EF4-FFF2-40B4-BE49-F238E27FC236}">
                  <a16:creationId xmlns:a16="http://schemas.microsoft.com/office/drawing/2014/main" id="{DCC378EA-2C0C-45D3-8D68-CC5FB8F8D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81591" y="1016617"/>
              <a:ext cx="344231" cy="401588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C539B33-0DC0-4B56-A6D9-44578AB7F3CC}"/>
              </a:ext>
            </a:extLst>
          </p:cNvPr>
          <p:cNvSpPr txBox="1"/>
          <p:nvPr/>
        </p:nvSpPr>
        <p:spPr>
          <a:xfrm>
            <a:off x="5879275" y="6331993"/>
            <a:ext cx="237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bg1"/>
                </a:solidFill>
              </a:rPr>
              <a:t>Routing Block </a:t>
            </a:r>
            <a:r>
              <a:rPr lang="de-DE" sz="900" b="1" dirty="0" err="1">
                <a:solidFill>
                  <a:schemeClr val="bg1"/>
                </a:solidFill>
              </a:rPr>
              <a:t>Builder</a:t>
            </a:r>
            <a:r>
              <a:rPr lang="de-DE" sz="900" b="1" dirty="0">
                <a:solidFill>
                  <a:schemeClr val="bg1"/>
                </a:solidFill>
              </a:rPr>
              <a:t> (RBB)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4375C28-C7C6-47D3-B681-F1FFE7570002}"/>
              </a:ext>
            </a:extLst>
          </p:cNvPr>
          <p:cNvSpPr/>
          <p:nvPr/>
        </p:nvSpPr>
        <p:spPr>
          <a:xfrm>
            <a:off x="2095500" y="1011360"/>
            <a:ext cx="510594" cy="61656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E18396-83CF-482A-B991-50E72DFB885C}"/>
              </a:ext>
            </a:extLst>
          </p:cNvPr>
          <p:cNvSpPr txBox="1"/>
          <p:nvPr/>
        </p:nvSpPr>
        <p:spPr>
          <a:xfrm>
            <a:off x="-78654" y="3464710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RBB.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ACD913-7FB1-4DCD-81E3-A6F82FEA4949}"/>
              </a:ext>
            </a:extLst>
          </p:cNvPr>
          <p:cNvSpPr txBox="1"/>
          <p:nvPr/>
        </p:nvSpPr>
        <p:spPr>
          <a:xfrm>
            <a:off x="2350797" y="2446234"/>
            <a:ext cx="305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‘ 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551BF69-56CF-4748-A836-09C96EBA6722}"/>
              </a:ext>
            </a:extLst>
          </p:cNvPr>
          <p:cNvCxnSpPr>
            <a:cxnSpLocks/>
            <a:stCxn id="31" idx="0"/>
            <a:endCxn id="33" idx="5"/>
          </p:cNvCxnSpPr>
          <p:nvPr/>
        </p:nvCxnSpPr>
        <p:spPr>
          <a:xfrm flipH="1" flipV="1">
            <a:off x="2775016" y="1846417"/>
            <a:ext cx="1101369" cy="59981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0F4E776C-5FFD-4379-A06D-27FE6A465B4B}"/>
              </a:ext>
            </a:extLst>
          </p:cNvPr>
          <p:cNvSpPr/>
          <p:nvPr/>
        </p:nvSpPr>
        <p:spPr>
          <a:xfrm>
            <a:off x="1933575" y="1519669"/>
            <a:ext cx="985810" cy="38280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B0170F7-4084-42B5-99F9-1AA6A710C242}"/>
              </a:ext>
            </a:extLst>
          </p:cNvPr>
          <p:cNvSpPr txBox="1"/>
          <p:nvPr/>
        </p:nvSpPr>
        <p:spPr>
          <a:xfrm>
            <a:off x="5234999" y="2624462"/>
            <a:ext cx="395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Reminder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header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 </a:t>
            </a:r>
            <a:r>
              <a:rPr lang="de-DE" dirty="0" err="1">
                <a:solidFill>
                  <a:srgbClr val="FF0000"/>
                </a:solidFill>
              </a:rPr>
              <a:t>additionally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Otherwise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would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content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33750A5-5733-47D4-9A4A-42CAC1DBA11E}"/>
              </a:ext>
            </a:extLst>
          </p:cNvPr>
          <p:cNvSpPr/>
          <p:nvPr/>
        </p:nvSpPr>
        <p:spPr>
          <a:xfrm>
            <a:off x="2841529" y="1595652"/>
            <a:ext cx="1482821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D95423F-8A86-486E-9E79-8A7653C731AA}"/>
              </a:ext>
            </a:extLst>
          </p:cNvPr>
          <p:cNvCxnSpPr>
            <a:cxnSpLocks/>
          </p:cNvCxnSpPr>
          <p:nvPr/>
        </p:nvCxnSpPr>
        <p:spPr>
          <a:xfrm flipH="1" flipV="1">
            <a:off x="3582939" y="1834441"/>
            <a:ext cx="3580693" cy="77956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3405CA6E-EE63-4292-B3E5-6CD0D5992631}"/>
              </a:ext>
            </a:extLst>
          </p:cNvPr>
          <p:cNvSpPr/>
          <p:nvPr/>
        </p:nvSpPr>
        <p:spPr>
          <a:xfrm>
            <a:off x="4424024" y="1602576"/>
            <a:ext cx="1482821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1545AFB-EF7F-4496-8F78-69BA54B17F24}"/>
              </a:ext>
            </a:extLst>
          </p:cNvPr>
          <p:cNvCxnSpPr>
            <a:cxnSpLocks/>
            <a:stCxn id="34" idx="0"/>
            <a:endCxn id="41" idx="4"/>
          </p:cNvCxnSpPr>
          <p:nvPr/>
        </p:nvCxnSpPr>
        <p:spPr>
          <a:xfrm flipH="1" flipV="1">
            <a:off x="5165435" y="1834441"/>
            <a:ext cx="2047084" cy="79002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1D96976-84BF-4707-8795-3F06EDDD4584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595119" y="1537629"/>
            <a:ext cx="575156" cy="183466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80DBED5-A8EA-4EDF-B899-C3E7E24D79A0}"/>
              </a:ext>
            </a:extLst>
          </p:cNvPr>
          <p:cNvCxnSpPr>
            <a:cxnSpLocks/>
          </p:cNvCxnSpPr>
          <p:nvPr/>
        </p:nvCxnSpPr>
        <p:spPr>
          <a:xfrm>
            <a:off x="2841529" y="3807304"/>
            <a:ext cx="7815602" cy="208625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9A241A8-599B-4892-B075-88F7C204127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863880" y="3928827"/>
            <a:ext cx="3720891" cy="193737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5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3" grpId="0" animBg="1"/>
      <p:bldP spid="34" grpId="0"/>
      <p:bldP spid="35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4D5D14-2174-4280-AE6D-5B68E58F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3635"/>
            <a:ext cx="7106528" cy="18100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2B1A861-AC71-4D6A-B5A8-F72A5709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9" r="49180" b="12553"/>
          <a:stretch/>
        </p:blipFill>
        <p:spPr>
          <a:xfrm>
            <a:off x="2876550" y="293636"/>
            <a:ext cx="1562100" cy="1582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Header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3DAA84-75E8-4360-9539-1DE5C2C2C0E4}"/>
              </a:ext>
            </a:extLst>
          </p:cNvPr>
          <p:cNvSpPr txBox="1"/>
          <p:nvPr/>
        </p:nvSpPr>
        <p:spPr>
          <a:xfrm>
            <a:off x="684213" y="2102052"/>
            <a:ext cx="80787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 „</a:t>
            </a:r>
            <a:r>
              <a:rPr lang="de-DE" dirty="0" err="1"/>
              <a:t>ephemeral</a:t>
            </a:r>
            <a:r>
              <a:rPr lang="de-DE" dirty="0"/>
              <a:t> ID“ (</a:t>
            </a:r>
            <a:r>
              <a:rPr lang="de-DE" dirty="0" err="1"/>
              <a:t>eID</a:t>
            </a:r>
            <a:r>
              <a:rPr lang="de-DE" dirty="0"/>
              <a:t>;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; </a:t>
            </a:r>
            <a:r>
              <a:rPr lang="de-DE" dirty="0" err="1"/>
              <a:t>synonymous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serial</a:t>
            </a:r>
            <a:r>
              <a:rPr lang="de-DE" dirty="0"/>
              <a:t> (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</a:t>
            </a:r>
            <a:r>
              <a:rPr lang="de-DE" dirty="0" err="1"/>
              <a:t>protection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Validity</a:t>
            </a:r>
            <a:r>
              <a:rPr lang="de-DE" dirty="0"/>
              <a:t> </a:t>
            </a:r>
            <a:r>
              <a:rPr lang="de-DE" dirty="0" err="1"/>
              <a:t>interval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May </a:t>
            </a:r>
            <a:r>
              <a:rPr lang="de-DE" dirty="0" err="1"/>
              <a:t>contain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Requests</a:t>
            </a:r>
            <a:r>
              <a:rPr lang="de-DE" dirty="0"/>
              <a:t> (and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reply</a:t>
            </a:r>
            <a:r>
              <a:rPr lang="de-DE" dirty="0"/>
              <a:t> block)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Important</a:t>
            </a:r>
            <a:r>
              <a:rPr lang="de-DE" dirty="0"/>
              <a:t>: All </a:t>
            </a:r>
            <a:r>
              <a:rPr lang="de-DE" dirty="0" err="1"/>
              <a:t>eIDs</a:t>
            </a:r>
            <a:r>
              <a:rPr lang="de-DE" dirty="0"/>
              <a:t> </a:t>
            </a:r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header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private </a:t>
            </a:r>
            <a:r>
              <a:rPr lang="de-DE" dirty="0" err="1"/>
              <a:t>key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86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61328 0.00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48148E-6 L -0.00065 -0.2638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B1A861-AC71-4D6A-B5A8-F72A5709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9" r="49180" b="12553"/>
          <a:stretch/>
        </p:blipFill>
        <p:spPr>
          <a:xfrm>
            <a:off x="10352088" y="331736"/>
            <a:ext cx="1562100" cy="1582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an </a:t>
            </a:r>
            <a:r>
              <a:rPr lang="de-CH" sz="1800" cap="none" dirty="0" err="1"/>
              <a:t>e</a:t>
            </a:r>
            <a:r>
              <a:rPr lang="de-CH" sz="1800" dirty="0" err="1"/>
              <a:t>ID</a:t>
            </a:r>
            <a:r>
              <a:rPr lang="de-CH" sz="1800" dirty="0"/>
              <a:t>? </a:t>
            </a: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 </a:t>
            </a:r>
            <a:r>
              <a:rPr lang="de-CH" sz="1800" dirty="0" err="1"/>
              <a:t>workspace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A519DD-896A-4160-B27E-C36822CD5219}"/>
              </a:ext>
            </a:extLst>
          </p:cNvPr>
          <p:cNvSpPr txBox="1"/>
          <p:nvPr/>
        </p:nvSpPr>
        <p:spPr>
          <a:xfrm>
            <a:off x="504825" y="485775"/>
            <a:ext cx="95916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synonym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eIDs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request</a:t>
            </a:r>
            <a:r>
              <a:rPr lang="de-DE" dirty="0"/>
              <a:t>)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sending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payload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solving</a:t>
            </a:r>
            <a:r>
              <a:rPr lang="de-DE" dirty="0"/>
              <a:t> a </a:t>
            </a:r>
            <a:r>
              <a:rPr lang="de-DE" dirty="0" err="1"/>
              <a:t>crypto</a:t>
            </a:r>
            <a:r>
              <a:rPr lang="de-DE" dirty="0"/>
              <a:t> puzzle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eID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temporary</a:t>
            </a:r>
            <a:r>
              <a:rPr lang="de-DE" dirty="0"/>
              <a:t>, </a:t>
            </a:r>
            <a:r>
              <a:rPr lang="de-DE" dirty="0" err="1"/>
              <a:t>exclusively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</a:t>
            </a:r>
            <a:r>
              <a:rPr lang="de-DE" dirty="0" err="1"/>
              <a:t>workspace</a:t>
            </a:r>
            <a:r>
              <a:rPr lang="de-DE" dirty="0"/>
              <a:t>“.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quota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inbound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payload</a:t>
            </a:r>
            <a:r>
              <a:rPr lang="de-DE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outbound</a:t>
            </a:r>
            <a:r>
              <a:rPr lang="de-DE" dirty="0"/>
              <a:t> </a:t>
            </a:r>
            <a:r>
              <a:rPr lang="de-DE" dirty="0" err="1"/>
              <a:t>bytes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payload</a:t>
            </a:r>
            <a:r>
              <a:rPr lang="de-DE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workspace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eID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Routing </a:t>
            </a:r>
            <a:r>
              <a:rPr lang="de-DE" dirty="0" err="1"/>
              <a:t>blocks</a:t>
            </a:r>
            <a:r>
              <a:rPr lang="de-DE" dirty="0"/>
              <a:t>/</a:t>
            </a:r>
            <a:r>
              <a:rPr lang="de-DE" dirty="0" err="1"/>
              <a:t>combos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Operations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Payload </a:t>
            </a:r>
            <a:r>
              <a:rPr lang="de-DE" dirty="0" err="1"/>
              <a:t>blocks</a:t>
            </a:r>
            <a:r>
              <a:rPr lang="de-DE" dirty="0"/>
              <a:t> (</a:t>
            </a:r>
            <a:r>
              <a:rPr lang="de-DE" dirty="0" err="1"/>
              <a:t>referenced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IDs)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2D33761-17D8-4018-919A-BA87406B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3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93ECE-27B9-43B4-980D-4239D481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539378" cy="3615267"/>
          </a:xfrm>
        </p:spPr>
        <p:txBody>
          <a:bodyPr/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Ids</a:t>
            </a:r>
            <a:r>
              <a:rPr lang="de-DE" dirty="0"/>
              <a:t> and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Ids</a:t>
            </a:r>
            <a:r>
              <a:rPr lang="de-DE" dirty="0"/>
              <a:t>.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always</a:t>
            </a:r>
            <a:r>
              <a:rPr lang="de-DE" dirty="0"/>
              <a:t> a </a:t>
            </a:r>
            <a:r>
              <a:rPr lang="de-DE" dirty="0" err="1"/>
              <a:t>tuple</a:t>
            </a:r>
            <a:r>
              <a:rPr lang="de-DE" dirty="0"/>
              <a:t>):</a:t>
            </a:r>
          </a:p>
          <a:p>
            <a:pPr lvl="1"/>
            <a:r>
              <a:rPr lang="de-DE" dirty="0"/>
              <a:t>Split/</a:t>
            </a:r>
            <a:r>
              <a:rPr lang="de-DE" dirty="0" err="1"/>
              <a:t>Merge</a:t>
            </a:r>
            <a:r>
              <a:rPr lang="de-DE" dirty="0"/>
              <a:t> a </a:t>
            </a:r>
            <a:r>
              <a:rPr lang="de-DE" dirty="0" err="1"/>
              <a:t>payload</a:t>
            </a:r>
            <a:endParaRPr lang="de-DE" dirty="0"/>
          </a:p>
          <a:p>
            <a:pPr lvl="1"/>
            <a:r>
              <a:rPr lang="de-DE" dirty="0" err="1"/>
              <a:t>Encrypt</a:t>
            </a:r>
            <a:r>
              <a:rPr lang="de-DE" dirty="0"/>
              <a:t>/</a:t>
            </a:r>
            <a:r>
              <a:rPr lang="de-DE" dirty="0" err="1"/>
              <a:t>Decrypt</a:t>
            </a:r>
            <a:r>
              <a:rPr lang="de-DE" dirty="0"/>
              <a:t> a </a:t>
            </a:r>
            <a:r>
              <a:rPr lang="de-DE" dirty="0" err="1"/>
              <a:t>payload</a:t>
            </a:r>
            <a:endParaRPr lang="de-DE" dirty="0"/>
          </a:p>
          <a:p>
            <a:pPr lvl="1"/>
            <a:r>
              <a:rPr lang="de-DE" dirty="0" err="1"/>
              <a:t>addRedundancy</a:t>
            </a:r>
            <a:r>
              <a:rPr lang="de-DE" dirty="0"/>
              <a:t> and </a:t>
            </a:r>
            <a:r>
              <a:rPr lang="de-DE" dirty="0" err="1"/>
              <a:t>removeRedundancy</a:t>
            </a:r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DB5F6DC-80EF-4B41-BABD-6612079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are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available</a:t>
            </a:r>
            <a:r>
              <a:rPr lang="de-CH" sz="1800" dirty="0"/>
              <a:t> </a:t>
            </a:r>
            <a:r>
              <a:rPr lang="de-CH" sz="1800" dirty="0" err="1"/>
              <a:t>operations</a:t>
            </a:r>
            <a:r>
              <a:rPr lang="de-CH" sz="1800" dirty="0"/>
              <a:t>?</a:t>
            </a: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379578C-C1E4-4DD5-B9DA-4EF863A91CF0}"/>
              </a:ext>
            </a:extLst>
          </p:cNvPr>
          <p:cNvCxnSpPr>
            <a:cxnSpLocks/>
          </p:cNvCxnSpPr>
          <p:nvPr/>
        </p:nvCxnSpPr>
        <p:spPr>
          <a:xfrm flipH="1" flipV="1">
            <a:off x="4000500" y="3834571"/>
            <a:ext cx="3523458" cy="126220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716D70D1-EEEA-46FC-B373-E089563A2553}"/>
              </a:ext>
            </a:extLst>
          </p:cNvPr>
          <p:cNvSpPr txBox="1"/>
          <p:nvPr/>
        </p:nvSpPr>
        <p:spPr>
          <a:xfrm>
            <a:off x="6132513" y="5096777"/>
            <a:ext cx="30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This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magic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happens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EB7BA51-77AF-48D9-A155-5A372DA4588E}"/>
              </a:ext>
            </a:extLst>
          </p:cNvPr>
          <p:cNvSpPr txBox="1"/>
          <p:nvPr/>
        </p:nvSpPr>
        <p:spPr>
          <a:xfrm>
            <a:off x="5372172" y="116763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E4CB936F-AF61-4499-889F-7A8CCE00F2EE}"/>
              </a:ext>
            </a:extLst>
          </p:cNvPr>
          <p:cNvSpPr/>
          <p:nvPr/>
        </p:nvSpPr>
        <p:spPr>
          <a:xfrm>
            <a:off x="7023966" y="11199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85CD43-4A8D-44EF-954C-AE44F1D73F7D}"/>
              </a:ext>
            </a:extLst>
          </p:cNvPr>
          <p:cNvSpPr txBox="1"/>
          <p:nvPr/>
        </p:nvSpPr>
        <p:spPr>
          <a:xfrm>
            <a:off x="7908204" y="667793"/>
            <a:ext cx="590550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D998CF-AC58-4997-9F56-FDDF0C8AB1D2}"/>
              </a:ext>
            </a:extLst>
          </p:cNvPr>
          <p:cNvSpPr txBox="1"/>
          <p:nvPr/>
        </p:nvSpPr>
        <p:spPr>
          <a:xfrm>
            <a:off x="7908204" y="1167637"/>
            <a:ext cx="781772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chemeClr val="bg1"/>
                </a:solidFill>
              </a:rPr>
              <a:t>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946B31-C07F-4186-87AE-A3E6177454A6}"/>
              </a:ext>
            </a:extLst>
          </p:cNvPr>
          <p:cNvCxnSpPr>
            <a:stCxn id="12" idx="3"/>
            <a:endCxn id="13" idx="3"/>
          </p:cNvCxnSpPr>
          <p:nvPr/>
        </p:nvCxnSpPr>
        <p:spPr>
          <a:xfrm>
            <a:off x="6791397" y="1298442"/>
            <a:ext cx="232569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9259F4D-CF50-4EA1-A808-F2E2B453F58D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flipV="1">
            <a:off x="7443066" y="798598"/>
            <a:ext cx="465138" cy="50196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3EB642-9D08-4D1B-AACF-C9E1AFFB1F84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flipV="1">
            <a:off x="7443066" y="1298442"/>
            <a:ext cx="465138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6BF8C38-2701-428D-A262-C8A0730A3635}"/>
              </a:ext>
            </a:extLst>
          </p:cNvPr>
          <p:cNvSpPr txBox="1"/>
          <p:nvPr/>
        </p:nvSpPr>
        <p:spPr>
          <a:xfrm>
            <a:off x="5365025" y="2261654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0DEE9367-520B-4949-8238-C3F11ACAF5A8}"/>
              </a:ext>
            </a:extLst>
          </p:cNvPr>
          <p:cNvSpPr/>
          <p:nvPr/>
        </p:nvSpPr>
        <p:spPr>
          <a:xfrm>
            <a:off x="7023966" y="22118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US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6124FA5-42AA-4316-979A-96F4395335D3}"/>
              </a:ext>
            </a:extLst>
          </p:cNvPr>
          <p:cNvSpPr txBox="1"/>
          <p:nvPr/>
        </p:nvSpPr>
        <p:spPr>
          <a:xfrm>
            <a:off x="7908204" y="2261779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„&amp;+/WSGJ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36F3214-F24C-4EAC-9340-B5C2EAE8220B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>
            <a:off x="6784250" y="2392459"/>
            <a:ext cx="239716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E92D5D1-3A34-4E3B-816A-20362031EA31}"/>
              </a:ext>
            </a:extLst>
          </p:cNvPr>
          <p:cNvCxnSpPr>
            <a:stCxn id="29" idx="0"/>
            <a:endCxn id="31" idx="1"/>
          </p:cNvCxnSpPr>
          <p:nvPr/>
        </p:nvCxnSpPr>
        <p:spPr>
          <a:xfrm>
            <a:off x="7443066" y="2392459"/>
            <a:ext cx="465138" cy="1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227425F-EFD8-4104-A7FA-15AEDAC6BA8E}"/>
              </a:ext>
            </a:extLst>
          </p:cNvPr>
          <p:cNvSpPr txBox="1"/>
          <p:nvPr/>
        </p:nvSpPr>
        <p:spPr>
          <a:xfrm>
            <a:off x="5386387" y="3511949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7" name="Sechseck 46">
            <a:extLst>
              <a:ext uri="{FF2B5EF4-FFF2-40B4-BE49-F238E27FC236}">
                <a16:creationId xmlns:a16="http://schemas.microsoft.com/office/drawing/2014/main" id="{49711639-E5C3-4394-B0E9-3337BFC4BDEE}"/>
              </a:ext>
            </a:extLst>
          </p:cNvPr>
          <p:cNvSpPr/>
          <p:nvPr/>
        </p:nvSpPr>
        <p:spPr>
          <a:xfrm>
            <a:off x="7045327" y="3462296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B27DE32-1E09-4B21-ABE1-3B2E294990B4}"/>
              </a:ext>
            </a:extLst>
          </p:cNvPr>
          <p:cNvSpPr txBox="1"/>
          <p:nvPr/>
        </p:nvSpPr>
        <p:spPr>
          <a:xfrm>
            <a:off x="7922418" y="3516393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M e a u P o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56932A3-484A-4403-ADB8-2678C10D834F}"/>
              </a:ext>
            </a:extLst>
          </p:cNvPr>
          <p:cNvSpPr txBox="1"/>
          <p:nvPr/>
        </p:nvSpPr>
        <p:spPr>
          <a:xfrm>
            <a:off x="7922418" y="393047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o  n s a </a:t>
            </a:r>
            <a:r>
              <a:rPr lang="de-DE" sz="1050" dirty="0" err="1">
                <a:solidFill>
                  <a:schemeClr val="bg1"/>
                </a:solidFill>
              </a:rPr>
              <a:t>a</a:t>
            </a:r>
            <a:r>
              <a:rPr lang="de-DE" sz="1050" dirty="0">
                <a:solidFill>
                  <a:schemeClr val="bg1"/>
                </a:solidFill>
              </a:rPr>
              <a:t>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2D9D3C5-1543-42AC-A0D4-90E85BE7BAD9}"/>
              </a:ext>
            </a:extLst>
          </p:cNvPr>
          <p:cNvSpPr txBox="1"/>
          <p:nvPr/>
        </p:nvSpPr>
        <p:spPr>
          <a:xfrm>
            <a:off x="7922418" y="430526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r t  </a:t>
            </a:r>
            <a:r>
              <a:rPr lang="de-DE" sz="1050" dirty="0" err="1">
                <a:solidFill>
                  <a:schemeClr val="bg1"/>
                </a:solidFill>
              </a:rPr>
              <a:t>t</a:t>
            </a:r>
            <a:r>
              <a:rPr lang="de-DE" sz="1050" dirty="0">
                <a:solidFill>
                  <a:schemeClr val="bg1"/>
                </a:solidFill>
              </a:rPr>
              <a:t>  y 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27B37D-3940-45DC-A861-2CDC5D49CBDF}"/>
              </a:ext>
            </a:extLst>
          </p:cNvPr>
          <p:cNvSpPr txBox="1"/>
          <p:nvPr/>
        </p:nvSpPr>
        <p:spPr>
          <a:xfrm>
            <a:off x="7922417" y="4708425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e r h j   l  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8FA8509-4EE6-45A1-B13F-AA6C29A7102F}"/>
              </a:ext>
            </a:extLst>
          </p:cNvPr>
          <p:cNvCxnSpPr>
            <a:cxnSpLocks/>
            <a:stCxn id="39" idx="3"/>
            <a:endCxn id="47" idx="3"/>
          </p:cNvCxnSpPr>
          <p:nvPr/>
        </p:nvCxnSpPr>
        <p:spPr>
          <a:xfrm>
            <a:off x="6805612" y="3642754"/>
            <a:ext cx="239715" cy="18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09CF522-F1EA-4F53-8852-FE0A81FB62A7}"/>
              </a:ext>
            </a:extLst>
          </p:cNvPr>
          <p:cNvCxnSpPr>
            <a:cxnSpLocks/>
            <a:stCxn id="47" idx="0"/>
            <a:endCxn id="49" idx="1"/>
          </p:cNvCxnSpPr>
          <p:nvPr/>
        </p:nvCxnSpPr>
        <p:spPr>
          <a:xfrm>
            <a:off x="7464427" y="3642943"/>
            <a:ext cx="457991" cy="42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2327EAF-E57B-4133-A9A0-037C2616A9ED}"/>
              </a:ext>
            </a:extLst>
          </p:cNvPr>
          <p:cNvCxnSpPr>
            <a:cxnSpLocks/>
            <a:stCxn id="47" idx="0"/>
            <a:endCxn id="51" idx="1"/>
          </p:cNvCxnSpPr>
          <p:nvPr/>
        </p:nvCxnSpPr>
        <p:spPr>
          <a:xfrm>
            <a:off x="7464427" y="3642943"/>
            <a:ext cx="457991" cy="4183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7C92FB65-AFFD-414F-9AD4-1C5E53A2B949}"/>
              </a:ext>
            </a:extLst>
          </p:cNvPr>
          <p:cNvCxnSpPr>
            <a:cxnSpLocks/>
            <a:stCxn id="47" idx="0"/>
            <a:endCxn id="53" idx="1"/>
          </p:cNvCxnSpPr>
          <p:nvPr/>
        </p:nvCxnSpPr>
        <p:spPr>
          <a:xfrm>
            <a:off x="7464427" y="3642943"/>
            <a:ext cx="457991" cy="7931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E913663-08B1-4074-B213-7C972D1ACFA6}"/>
              </a:ext>
            </a:extLst>
          </p:cNvPr>
          <p:cNvCxnSpPr>
            <a:cxnSpLocks/>
            <a:stCxn id="47" idx="0"/>
            <a:endCxn id="55" idx="1"/>
          </p:cNvCxnSpPr>
          <p:nvPr/>
        </p:nvCxnSpPr>
        <p:spPr>
          <a:xfrm>
            <a:off x="7464427" y="3642943"/>
            <a:ext cx="457990" cy="119628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echseck 72">
            <a:extLst>
              <a:ext uri="{FF2B5EF4-FFF2-40B4-BE49-F238E27FC236}">
                <a16:creationId xmlns:a16="http://schemas.microsoft.com/office/drawing/2014/main" id="{374DE408-7933-48F2-9E84-D765CB9DE35E}"/>
              </a:ext>
            </a:extLst>
          </p:cNvPr>
          <p:cNvSpPr/>
          <p:nvPr/>
        </p:nvSpPr>
        <p:spPr>
          <a:xfrm>
            <a:off x="9677401" y="11199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  <a:endParaRPr lang="en-US" dirty="0"/>
          </a:p>
        </p:txBody>
      </p:sp>
      <p:sp>
        <p:nvSpPr>
          <p:cNvPr id="75" name="Sechseck 74">
            <a:extLst>
              <a:ext uri="{FF2B5EF4-FFF2-40B4-BE49-F238E27FC236}">
                <a16:creationId xmlns:a16="http://schemas.microsoft.com/office/drawing/2014/main" id="{FA3FC6D1-3E04-4D1A-B331-3399F6FB497B}"/>
              </a:ext>
            </a:extLst>
          </p:cNvPr>
          <p:cNvSpPr/>
          <p:nvPr/>
        </p:nvSpPr>
        <p:spPr>
          <a:xfrm>
            <a:off x="9682958" y="2211811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  <a:endParaRPr lang="en-US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EA0AF8D-2A8E-43A1-AE98-C9F15B101B84}"/>
              </a:ext>
            </a:extLst>
          </p:cNvPr>
          <p:cNvSpPr txBox="1"/>
          <p:nvPr/>
        </p:nvSpPr>
        <p:spPr>
          <a:xfrm>
            <a:off x="10375175" y="2261926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4730578A-1F99-45E4-A6A0-10FBE71C3A74}"/>
              </a:ext>
            </a:extLst>
          </p:cNvPr>
          <p:cNvSpPr txBox="1"/>
          <p:nvPr/>
        </p:nvSpPr>
        <p:spPr>
          <a:xfrm>
            <a:off x="10375175" y="116763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18BB3FF-CDBF-4067-9D1E-C36CCFE409E7}"/>
              </a:ext>
            </a:extLst>
          </p:cNvPr>
          <p:cNvCxnSpPr>
            <a:cxnSpLocks/>
            <a:stCxn id="15" idx="3"/>
            <a:endCxn id="73" idx="3"/>
          </p:cNvCxnSpPr>
          <p:nvPr/>
        </p:nvCxnSpPr>
        <p:spPr>
          <a:xfrm>
            <a:off x="8498754" y="798598"/>
            <a:ext cx="1178647" cy="50196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32DB3827-1E72-4184-A4B7-72AB415127A9}"/>
              </a:ext>
            </a:extLst>
          </p:cNvPr>
          <p:cNvCxnSpPr>
            <a:cxnSpLocks/>
            <a:stCxn id="17" idx="3"/>
            <a:endCxn id="73" idx="3"/>
          </p:cNvCxnSpPr>
          <p:nvPr/>
        </p:nvCxnSpPr>
        <p:spPr>
          <a:xfrm>
            <a:off x="8689976" y="1298442"/>
            <a:ext cx="987425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D7D09E5B-6B50-4D32-A39D-697EE624AEF6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10096501" y="1298442"/>
            <a:ext cx="278674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67EF3B0-955F-45B5-8588-80C0788C8E4B}"/>
              </a:ext>
            </a:extLst>
          </p:cNvPr>
          <p:cNvCxnSpPr>
            <a:cxnSpLocks/>
            <a:stCxn id="75" idx="0"/>
            <a:endCxn id="77" idx="1"/>
          </p:cNvCxnSpPr>
          <p:nvPr/>
        </p:nvCxnSpPr>
        <p:spPr>
          <a:xfrm>
            <a:off x="10102058" y="2392458"/>
            <a:ext cx="273117" cy="27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FF2BB77-DDE6-422A-A1F9-AC0671800302}"/>
              </a:ext>
            </a:extLst>
          </p:cNvPr>
          <p:cNvCxnSpPr>
            <a:cxnSpLocks/>
            <a:stCxn id="31" idx="3"/>
            <a:endCxn id="75" idx="3"/>
          </p:cNvCxnSpPr>
          <p:nvPr/>
        </p:nvCxnSpPr>
        <p:spPr>
          <a:xfrm flipV="1">
            <a:off x="9327429" y="2392458"/>
            <a:ext cx="355529" cy="12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echseck 96">
            <a:extLst>
              <a:ext uri="{FF2B5EF4-FFF2-40B4-BE49-F238E27FC236}">
                <a16:creationId xmlns:a16="http://schemas.microsoft.com/office/drawing/2014/main" id="{027D7CD5-C9A2-4F8B-97E3-D5DD06203AEF}"/>
              </a:ext>
            </a:extLst>
          </p:cNvPr>
          <p:cNvSpPr/>
          <p:nvPr/>
        </p:nvSpPr>
        <p:spPr>
          <a:xfrm>
            <a:off x="9681374" y="3475064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baseline="30000" dirty="0"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4C6D411-3F04-4556-AEAD-585DB9F9CF0B}"/>
              </a:ext>
            </a:extLst>
          </p:cNvPr>
          <p:cNvSpPr txBox="1"/>
          <p:nvPr/>
        </p:nvSpPr>
        <p:spPr>
          <a:xfrm>
            <a:off x="9681373" y="3474958"/>
            <a:ext cx="87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  <a:r>
              <a:rPr lang="de-DE" baseline="30000" dirty="0"/>
              <a:t>-1</a:t>
            </a:r>
            <a:endParaRPr lang="en-US" baseline="30000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73D2643-4366-4A31-94D2-CB477766E1A0}"/>
              </a:ext>
            </a:extLst>
          </p:cNvPr>
          <p:cNvSpPr txBox="1"/>
          <p:nvPr/>
        </p:nvSpPr>
        <p:spPr>
          <a:xfrm>
            <a:off x="10389390" y="3532704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5AF87144-A157-4652-BB12-9ED4F6CACD2A}"/>
              </a:ext>
            </a:extLst>
          </p:cNvPr>
          <p:cNvCxnSpPr>
            <a:cxnSpLocks/>
            <a:stCxn id="49" idx="3"/>
            <a:endCxn id="98" idx="1"/>
          </p:cNvCxnSpPr>
          <p:nvPr/>
        </p:nvCxnSpPr>
        <p:spPr>
          <a:xfrm>
            <a:off x="9341643" y="3647198"/>
            <a:ext cx="339730" cy="1242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E8C49C9-346E-43EE-BAAD-1207CAC359E1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10110716" y="3663509"/>
            <a:ext cx="278674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F4E9623-813D-4782-9C89-DCFB97D97622}"/>
              </a:ext>
            </a:extLst>
          </p:cNvPr>
          <p:cNvCxnSpPr>
            <a:cxnSpLocks/>
            <a:stCxn id="51" idx="3"/>
            <a:endCxn id="98" idx="1"/>
          </p:cNvCxnSpPr>
          <p:nvPr/>
        </p:nvCxnSpPr>
        <p:spPr>
          <a:xfrm flipV="1">
            <a:off x="9341643" y="3659624"/>
            <a:ext cx="339730" cy="4016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D547F7DC-FAB9-4148-8AA9-E51F2488A7DC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 flipV="1">
            <a:off x="9341643" y="3659624"/>
            <a:ext cx="339730" cy="776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96367133-813D-464D-8A6C-184660F51F83}"/>
              </a:ext>
            </a:extLst>
          </p:cNvPr>
          <p:cNvCxnSpPr>
            <a:cxnSpLocks/>
            <a:stCxn id="55" idx="3"/>
            <a:endCxn id="98" idx="1"/>
          </p:cNvCxnSpPr>
          <p:nvPr/>
        </p:nvCxnSpPr>
        <p:spPr>
          <a:xfrm flipV="1">
            <a:off x="9341642" y="3659624"/>
            <a:ext cx="339731" cy="117960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primary</a:t>
                </a:r>
                <a:r>
                  <a:rPr lang="de-DE" dirty="0"/>
                  <a:t> </a:t>
                </a:r>
                <a:r>
                  <a:rPr lang="de-DE" dirty="0" err="1"/>
                  <a:t>purpose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operation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leaking</a:t>
                </a:r>
                <a:r>
                  <a:rPr lang="de-DE" dirty="0"/>
                  <a:t> </a:t>
                </a:r>
                <a:r>
                  <a:rPr lang="de-DE" dirty="0" err="1"/>
                  <a:t>who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getting</a:t>
                </a:r>
                <a:r>
                  <a:rPr lang="de-DE" dirty="0"/>
                  <a:t> </a:t>
                </a:r>
                <a:r>
                  <a:rPr lang="de-DE" dirty="0" err="1"/>
                  <a:t>decoy</a:t>
                </a:r>
                <a:r>
                  <a:rPr lang="de-DE" dirty="0"/>
                  <a:t> and </a:t>
                </a:r>
                <a:r>
                  <a:rPr lang="de-DE" dirty="0" err="1"/>
                  <a:t>who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getting</a:t>
                </a:r>
                <a:r>
                  <a:rPr lang="de-DE" dirty="0"/>
                  <a:t>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traffic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As a </a:t>
                </a:r>
                <a:r>
                  <a:rPr lang="de-DE" dirty="0" err="1"/>
                  <a:t>side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realize</a:t>
                </a:r>
                <a:r>
                  <a:rPr lang="de-DE" dirty="0"/>
                  <a:t> redundant </a:t>
                </a:r>
                <a:r>
                  <a:rPr lang="de-DE" dirty="0" err="1"/>
                  <a:t>paths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containing</a:t>
                </a:r>
                <a:r>
                  <a:rPr lang="de-DE" dirty="0"/>
                  <a:t> partial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content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carry </a:t>
                </a:r>
                <a:r>
                  <a:rPr lang="de-DE" dirty="0" err="1"/>
                  <a:t>addRedundancy</a:t>
                </a:r>
                <a:r>
                  <a:rPr lang="de-DE" dirty="0"/>
                  <a:t> out in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Pad </a:t>
                </a:r>
                <a:r>
                  <a:rPr lang="de-DE" dirty="0" err="1"/>
                  <a:t>data</a:t>
                </a:r>
                <a:r>
                  <a:rPr lang="de-DE" dirty="0"/>
                  <a:t> and </a:t>
                </a:r>
                <a:r>
                  <a:rPr lang="de-DE" dirty="0" err="1"/>
                  <a:t>split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Apply</a:t>
                </a:r>
                <a:r>
                  <a:rPr lang="de-DE" dirty="0"/>
                  <a:t> Reed-Solomon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(</a:t>
                </a:r>
                <a:r>
                  <a:rPr lang="de-DE" dirty="0" err="1"/>
                  <a:t>allowing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i="1" dirty="0"/>
                  <a:t>m</a:t>
                </a:r>
                <a:r>
                  <a:rPr lang="de-DE" dirty="0"/>
                  <a:t> out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i="1" dirty="0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fail) </a:t>
                </a: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Encrypt</a:t>
                </a:r>
                <a:r>
                  <a:rPr lang="de-DE" dirty="0"/>
                  <a:t> all </a:t>
                </a:r>
                <a:r>
                  <a:rPr lang="de-DE" dirty="0" err="1"/>
                  <a:t>resulting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operation creates </a:t>
                </a:r>
                <a:r>
                  <a:rPr lang="en-US" i="1" dirty="0"/>
                  <a:t>n</a:t>
                </a:r>
                <a:r>
                  <a:rPr lang="en-US" dirty="0"/>
                  <a:t> blocks. </a:t>
                </a:r>
                <a:r>
                  <a:rPr lang="en-US" i="1" dirty="0"/>
                  <a:t>n-m</a:t>
                </a:r>
                <a:r>
                  <a:rPr lang="en-US" dirty="0"/>
                  <a:t> blocks are required to reverse the operation.</a:t>
                </a:r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  <a:blipFill>
                <a:blip r:embed="rId3"/>
                <a:stretch>
                  <a:fillRect l="-108" t="-1686" b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56680"/>
              </p:ext>
            </p:extLst>
          </p:nvPr>
        </p:nvGraphicFramePr>
        <p:xfrm>
          <a:off x="6655809" y="379990"/>
          <a:ext cx="5275989" cy="4107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5809" y="379990"/>
                        <a:ext cx="5275989" cy="4107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59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5385" y="685800"/>
            <a:ext cx="5263561" cy="4603749"/>
          </a:xfrm>
        </p:spPr>
        <p:txBody>
          <a:bodyPr>
            <a:normAutofit/>
          </a:bodyPr>
          <a:lstStyle/>
          <a:p>
            <a:pPr algn="r"/>
            <a:r>
              <a:rPr lang="de-CH" sz="5200" dirty="0" err="1"/>
              <a:t>Anonymity</a:t>
            </a:r>
            <a:r>
              <a:rPr lang="de-CH" sz="5200" dirty="0"/>
              <a:t> </a:t>
            </a:r>
            <a:r>
              <a:rPr lang="de-CH" sz="5200" dirty="0" err="1"/>
              <a:t>matters</a:t>
            </a:r>
            <a:r>
              <a:rPr lang="de-CH" sz="5200" dirty="0"/>
              <a:t> in </a:t>
            </a:r>
            <a:r>
              <a:rPr lang="de-CH" sz="5200" dirty="0" err="1"/>
              <a:t>Censored</a:t>
            </a:r>
            <a:r>
              <a:rPr lang="de-CH" sz="5200" dirty="0"/>
              <a:t> </a:t>
            </a:r>
            <a:r>
              <a:rPr lang="de-CH" sz="5200" dirty="0" err="1"/>
              <a:t>environments</a:t>
            </a:r>
            <a:endParaRPr lang="de-CH" sz="5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de-CH" dirty="0" err="1">
                <a:solidFill>
                  <a:schemeClr val="tx1"/>
                </a:solidFill>
              </a:rPr>
              <a:t>Achieving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anonymity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hard</a:t>
            </a:r>
            <a:endParaRPr lang="de-CH" dirty="0">
              <a:solidFill>
                <a:schemeClr val="tx1"/>
              </a:solidFill>
            </a:endParaRPr>
          </a:p>
          <a:p>
            <a:pPr lvl="1"/>
            <a:r>
              <a:rPr lang="de-CH" dirty="0">
                <a:solidFill>
                  <a:schemeClr val="tx1"/>
                </a:solidFill>
              </a:rPr>
              <a:t>Many </a:t>
            </a:r>
            <a:r>
              <a:rPr lang="de-CH" dirty="0" err="1">
                <a:solidFill>
                  <a:schemeClr val="tx1"/>
                </a:solidFill>
              </a:rPr>
              <a:t>attempts</a:t>
            </a:r>
            <a:r>
              <a:rPr lang="de-CH" dirty="0">
                <a:solidFill>
                  <a:schemeClr val="tx1"/>
                </a:solidFill>
              </a:rPr>
              <a:t> such </a:t>
            </a:r>
            <a:r>
              <a:rPr lang="de-CH" dirty="0" err="1">
                <a:solidFill>
                  <a:schemeClr val="tx1"/>
                </a:solidFill>
              </a:rPr>
              <a:t>as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remailers</a:t>
            </a:r>
            <a:r>
              <a:rPr lang="de-CH" dirty="0">
                <a:solidFill>
                  <a:schemeClr val="tx1"/>
                </a:solidFill>
              </a:rPr>
              <a:t>, mix </a:t>
            </a:r>
            <a:r>
              <a:rPr lang="de-CH" dirty="0" err="1">
                <a:solidFill>
                  <a:schemeClr val="tx1"/>
                </a:solidFill>
              </a:rPr>
              <a:t>nets</a:t>
            </a:r>
            <a:r>
              <a:rPr lang="de-CH" dirty="0">
                <a:solidFill>
                  <a:schemeClr val="tx1"/>
                </a:solidFill>
              </a:rPr>
              <a:t>, DC-</a:t>
            </a:r>
            <a:r>
              <a:rPr lang="de-CH" dirty="0" err="1">
                <a:solidFill>
                  <a:schemeClr val="tx1"/>
                </a:solidFill>
              </a:rPr>
              <a:t>nets</a:t>
            </a:r>
            <a:r>
              <a:rPr lang="de-CH" dirty="0">
                <a:solidFill>
                  <a:schemeClr val="tx1"/>
                </a:solidFill>
              </a:rPr>
              <a:t>, </a:t>
            </a:r>
            <a:r>
              <a:rPr lang="de-CH" dirty="0" err="1">
                <a:solidFill>
                  <a:schemeClr val="tx1"/>
                </a:solidFill>
              </a:rPr>
              <a:t>distributed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hash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tables</a:t>
            </a:r>
            <a:r>
              <a:rPr lang="de-CH" dirty="0">
                <a:solidFill>
                  <a:schemeClr val="tx1"/>
                </a:solidFill>
              </a:rPr>
              <a:t> (DHT), </a:t>
            </a:r>
            <a:r>
              <a:rPr lang="de-CH" dirty="0" err="1">
                <a:solidFill>
                  <a:schemeClr val="tx1"/>
                </a:solidFill>
              </a:rPr>
              <a:t>or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broadcast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based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networks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exist</a:t>
            </a:r>
            <a:endParaRPr lang="de-CH" dirty="0">
              <a:solidFill>
                <a:schemeClr val="tx1"/>
              </a:solidFill>
            </a:endParaRPr>
          </a:p>
          <a:p>
            <a:r>
              <a:rPr lang="de-CH" dirty="0" err="1">
                <a:solidFill>
                  <a:schemeClr val="tx1"/>
                </a:solidFill>
              </a:rPr>
              <a:t>Achieving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anonymity</a:t>
            </a:r>
            <a:r>
              <a:rPr lang="de-CH" dirty="0">
                <a:solidFill>
                  <a:schemeClr val="tx1"/>
                </a:solidFill>
              </a:rPr>
              <a:t> in a </a:t>
            </a:r>
            <a:r>
              <a:rPr lang="de-CH" dirty="0" err="1">
                <a:solidFill>
                  <a:schemeClr val="tx1"/>
                </a:solidFill>
              </a:rPr>
              <a:t>censored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environment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is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far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harder</a:t>
            </a:r>
            <a:r>
              <a:rPr lang="de-CH" dirty="0">
                <a:solidFill>
                  <a:schemeClr val="tx1"/>
                </a:solidFill>
              </a:rPr>
              <a:t>	</a:t>
            </a:r>
          </a:p>
          <a:p>
            <a:pPr lvl="1"/>
            <a:r>
              <a:rPr lang="de-CH" dirty="0" err="1">
                <a:solidFill>
                  <a:schemeClr val="tx1"/>
                </a:solidFill>
              </a:rPr>
              <a:t>Few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attempts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exist</a:t>
            </a:r>
            <a:r>
              <a:rPr lang="de-CH" dirty="0">
                <a:solidFill>
                  <a:schemeClr val="tx1"/>
                </a:solidFill>
              </a:rPr>
              <a:t> (e.g., ToR, Riffle, </a:t>
            </a:r>
            <a:r>
              <a:rPr lang="de-CH" dirty="0" err="1">
                <a:solidFill>
                  <a:schemeClr val="tx1"/>
                </a:solidFill>
              </a:rPr>
              <a:t>or</a:t>
            </a:r>
            <a:r>
              <a:rPr lang="de-CH" dirty="0">
                <a:solidFill>
                  <a:schemeClr val="tx1"/>
                </a:solidFill>
              </a:rPr>
              <a:t> SCION)</a:t>
            </a:r>
          </a:p>
          <a:p>
            <a:pPr lvl="1"/>
            <a:r>
              <a:rPr lang="de-CH" dirty="0">
                <a:solidFill>
                  <a:schemeClr val="tx1"/>
                </a:solidFill>
              </a:rPr>
              <a:t>All </a:t>
            </a:r>
            <a:r>
              <a:rPr lang="de-CH" dirty="0" err="1">
                <a:solidFill>
                  <a:schemeClr val="tx1"/>
                </a:solidFill>
              </a:rPr>
              <a:t>actively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used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technologies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are</a:t>
            </a:r>
            <a:r>
              <a:rPr lang="de-CH" dirty="0">
                <a:solidFill>
                  <a:schemeClr val="tx1"/>
                </a:solidFill>
              </a:rPr>
              <a:t> </a:t>
            </a:r>
            <a:r>
              <a:rPr lang="de-CH" dirty="0" err="1">
                <a:solidFill>
                  <a:schemeClr val="tx1"/>
                </a:solidFill>
              </a:rPr>
              <a:t>censored</a:t>
            </a:r>
            <a:endParaRPr lang="de-CH" dirty="0">
              <a:solidFill>
                <a:schemeClr val="tx1"/>
              </a:solidFill>
            </a:endParaRPr>
          </a:p>
          <a:p>
            <a:endParaRPr lang="de-CH" dirty="0">
              <a:solidFill>
                <a:schemeClr val="tx1"/>
              </a:solidFill>
            </a:endParaRPr>
          </a:p>
          <a:p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CB74E68C-02F3-4AD9-A732-0975BAF6FBB0}"/>
              </a:ext>
            </a:extLst>
          </p:cNvPr>
          <p:cNvSpPr/>
          <p:nvPr/>
        </p:nvSpPr>
        <p:spPr>
          <a:xfrm>
            <a:off x="5508079" y="3323303"/>
            <a:ext cx="6339791" cy="442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special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! </a:t>
                </a:r>
                <a:r>
                  <a:rPr lang="de-DE" dirty="0" err="1"/>
                  <a:t>With</a:t>
                </a:r>
                <a:r>
                  <a:rPr lang="de-DE" dirty="0"/>
                  <a:t> a normal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leak </a:t>
                </a:r>
                <a:r>
                  <a:rPr lang="de-DE" dirty="0" err="1"/>
                  <a:t>successful</a:t>
                </a:r>
                <a:r>
                  <a:rPr lang="de-DE" dirty="0"/>
                  <a:t> </a:t>
                </a:r>
                <a:r>
                  <a:rPr lang="de-DE" dirty="0" err="1"/>
                  <a:t>recovery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operation</a:t>
                </a:r>
                <a:r>
                  <a:rPr lang="de-DE" dirty="0"/>
                  <a:t> and </a:t>
                </a:r>
                <a:r>
                  <a:rPr lang="de-DE" dirty="0" err="1"/>
                  <a:t>may</a:t>
                </a:r>
                <a:r>
                  <a:rPr lang="de-DE" dirty="0"/>
                  <a:t> leak an illegal </a:t>
                </a:r>
                <a:r>
                  <a:rPr lang="de-DE" dirty="0" err="1"/>
                  <a:t>operation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all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plausible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specialized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prefix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filler</a:t>
                </a:r>
                <a:r>
                  <a:rPr lang="de-DE" dirty="0"/>
                  <a:t> (</a:t>
                </a:r>
                <a:r>
                  <a:rPr lang="de-DE" dirty="0" err="1"/>
                  <a:t>seeded</a:t>
                </a:r>
                <a:r>
                  <a:rPr lang="de-DE" dirty="0"/>
                  <a:t> PRNG)</a:t>
                </a:r>
                <a:br>
                  <a:rPr lang="de-DE" dirty="0"/>
                </a:b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Take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endParaRPr lang="de-DE" dirty="0"/>
              </a:p>
              <a:p>
                <a:pPr lvl="1"/>
                <a:r>
                  <a:rPr lang="de-DE" dirty="0"/>
                  <a:t>Plus a </a:t>
                </a:r>
                <a:r>
                  <a:rPr lang="de-DE" dirty="0" err="1"/>
                  <a:t>specified</a:t>
                </a:r>
                <a:r>
                  <a:rPr lang="de-DE" dirty="0"/>
                  <a:t> (</a:t>
                </a:r>
                <a:r>
                  <a:rPr lang="de-DE" dirty="0" err="1"/>
                  <a:t>by</a:t>
                </a:r>
                <a:r>
                  <a:rPr lang="de-DE" dirty="0"/>
                  <a:t> RBB)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bytes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(</a:t>
                </a:r>
                <a:r>
                  <a:rPr lang="de-DE" dirty="0" err="1"/>
                  <a:t>fixed</a:t>
                </a:r>
                <a:r>
                  <a:rPr lang="de-DE" dirty="0"/>
                  <a:t> </a:t>
                </a:r>
                <a:r>
                  <a:rPr lang="de-DE" dirty="0" err="1"/>
                  <a:t>stuffing</a:t>
                </a:r>
                <a:r>
                  <a:rPr lang="de-DE" dirty="0"/>
                  <a:t>) </a:t>
                </a:r>
                <a:br>
                  <a:rPr lang="de-DE" dirty="0"/>
                </a:br>
                <a:r>
                  <a:rPr lang="de-DE" dirty="0" err="1"/>
                  <a:t>Reflected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C2</a:t>
                </a:r>
              </a:p>
              <a:p>
                <a:pPr lvl="1"/>
                <a:r>
                  <a:rPr lang="en-US" dirty="0"/>
                  <a:t>Plus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This will disappear when decoding </a:t>
                </a:r>
                <a:r>
                  <a:rPr lang="en-US" i="1" dirty="0"/>
                  <a:t>p</a:t>
                </a:r>
              </a:p>
              <a:p>
                <a:pPr lvl="1"/>
                <a:r>
                  <a:rPr lang="en-US" i="1" dirty="0"/>
                  <a:t>Decoding:</a:t>
                </a:r>
              </a:p>
              <a:p>
                <a:pPr lvl="2"/>
                <a:r>
                  <a:rPr lang="en-US" i="1" dirty="0"/>
                  <a:t>Take first four bytes (p)</a:t>
                </a:r>
              </a:p>
              <a:p>
                <a:pPr lvl="2"/>
                <a:r>
                  <a:rPr lang="en-US" i="1" dirty="0"/>
                  <a:t>Calculate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𝑙𝑒𝑛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de-DE" i="1">
                        <a:latin typeface="Cambria Math" panose="02040503050406030204" pitchFamily="18" charset="0"/>
                      </a:rPr>
                      <m:t>−4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r>
                  <a:rPr lang="en-US" i="1" dirty="0"/>
                  <a:t>The rest is filled with a seeded PRNG </a:t>
                </a:r>
                <a:r>
                  <a:rPr lang="de-DE" dirty="0">
                    <a:sym typeface="Wingdings" panose="05000000000000000000" pitchFamily="2" charset="2"/>
                  </a:rPr>
                  <a:t> A </a:t>
                </a:r>
                <a:r>
                  <a:rPr lang="de-DE" dirty="0" err="1">
                    <a:sym typeface="Wingdings" panose="05000000000000000000" pitchFamily="2" charset="2"/>
                  </a:rPr>
                  <a:t>known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seed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allows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to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verify</a:t>
                </a:r>
                <a:r>
                  <a:rPr lang="de-DE" dirty="0">
                    <a:sym typeface="Wingdings" panose="05000000000000000000" pitchFamily="2" charset="2"/>
                  </a:rPr>
                  <a:t> </a:t>
                </a:r>
                <a:r>
                  <a:rPr lang="de-DE" dirty="0" err="1">
                    <a:sym typeface="Wingdings" panose="05000000000000000000" pitchFamily="2" charset="2"/>
                  </a:rPr>
                  <a:t>padding</a:t>
                </a:r>
                <a:r>
                  <a:rPr lang="de-DE" dirty="0">
                    <a:sym typeface="Wingdings" panose="05000000000000000000" pitchFamily="2" charset="2"/>
                  </a:rPr>
                  <a:t>.</a:t>
                </a:r>
                <a:endParaRPr lang="en-US" i="1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  <a:blipFill>
                <a:blip r:embed="rId3"/>
                <a:stretch>
                  <a:fillRect t="-506" b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79329"/>
              </p:ext>
            </p:extLst>
          </p:nvPr>
        </p:nvGraphicFramePr>
        <p:xfrm>
          <a:off x="10150764" y="379990"/>
          <a:ext cx="1781034" cy="1386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0"/>
                        <a:ext cx="1781034" cy="1386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646B280-D931-4CA9-B9F2-D4B3A59F283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975749" y="3765582"/>
            <a:ext cx="1041791" cy="143514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5D5040C-1529-4D33-B8F9-22618E63F3BB}"/>
              </a:ext>
            </a:extLst>
          </p:cNvPr>
          <p:cNvSpPr txBox="1"/>
          <p:nvPr/>
        </p:nvSpPr>
        <p:spPr>
          <a:xfrm>
            <a:off x="5508079" y="5200728"/>
            <a:ext cx="2935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0000"/>
                </a:solidFill>
              </a:rPr>
              <a:t>The </a:t>
            </a:r>
            <a:r>
              <a:rPr lang="de-DE" sz="1200" dirty="0" err="1">
                <a:solidFill>
                  <a:srgbClr val="FF0000"/>
                </a:solidFill>
              </a:rPr>
              <a:t>padding</a:t>
            </a:r>
            <a:r>
              <a:rPr lang="de-DE" sz="1200" dirty="0">
                <a:solidFill>
                  <a:srgbClr val="FF0000"/>
                </a:solidFill>
              </a:rPr>
              <a:t> </a:t>
            </a:r>
            <a:r>
              <a:rPr lang="de-DE" sz="1200" dirty="0" err="1">
                <a:solidFill>
                  <a:srgbClr val="FF0000"/>
                </a:solidFill>
              </a:rPr>
              <a:t>value</a:t>
            </a:r>
            <a:br>
              <a:rPr lang="de-DE" sz="1200" dirty="0">
                <a:solidFill>
                  <a:srgbClr val="FF0000"/>
                </a:solidFill>
              </a:rPr>
            </a:br>
            <a:r>
              <a:rPr lang="de-DE" sz="1200" dirty="0">
                <a:solidFill>
                  <a:srgbClr val="FF0000"/>
                </a:solidFill>
              </a:rPr>
              <a:t>(</a:t>
            </a:r>
            <a:r>
              <a:rPr lang="de-DE" sz="1200" dirty="0" err="1">
                <a:solidFill>
                  <a:srgbClr val="FF0000"/>
                </a:solidFill>
              </a:rPr>
              <a:t>length</a:t>
            </a:r>
            <a:r>
              <a:rPr lang="de-DE" sz="1200" dirty="0">
                <a:solidFill>
                  <a:srgbClr val="FF0000"/>
                </a:solidFill>
              </a:rPr>
              <a:t>; 4 Bytes </a:t>
            </a:r>
            <a:r>
              <a:rPr lang="de-DE" sz="1200" dirty="0" err="1">
                <a:solidFill>
                  <a:srgbClr val="FF0000"/>
                </a:solidFill>
              </a:rPr>
              <a:t>unint</a:t>
            </a:r>
            <a:r>
              <a:rPr lang="de-DE" sz="1200" dirty="0">
                <a:solidFill>
                  <a:srgbClr val="FF0000"/>
                </a:solidFill>
              </a:rPr>
              <a:t>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F95E28-F2A5-46A9-AF2D-C26E10A6C4E8}"/>
              </a:ext>
            </a:extLst>
          </p:cNvPr>
          <p:cNvSpPr txBox="1"/>
          <p:nvPr/>
        </p:nvSpPr>
        <p:spPr>
          <a:xfrm>
            <a:off x="7623838" y="5951087"/>
            <a:ext cx="2402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0000"/>
                </a:solidFill>
              </a:rPr>
              <a:t>The </a:t>
            </a:r>
            <a:r>
              <a:rPr lang="de-DE" sz="1200" dirty="0" err="1">
                <a:solidFill>
                  <a:srgbClr val="FF0000"/>
                </a:solidFill>
              </a:rPr>
              <a:t>message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729F049-699B-4A92-8789-63991C6D0F6C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429175" y="3711083"/>
            <a:ext cx="395736" cy="224000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2E957E1-F021-4F7B-B792-9CAF5CF70BAE}"/>
                  </a:ext>
                </a:extLst>
              </p:cNvPr>
              <p:cNvSpPr txBox="1"/>
              <p:nvPr/>
            </p:nvSpPr>
            <p:spPr>
              <a:xfrm>
                <a:off x="9256660" y="5192406"/>
                <a:ext cx="2935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dirty="0">
                    <a:solidFill>
                      <a:srgbClr val="FF0000"/>
                    </a:solidFill>
                  </a:rPr>
                  <a:t>The 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padding</a:t>
                </a:r>
                <a:r>
                  <a:rPr lang="de-DE" sz="1200" dirty="0">
                    <a:solidFill>
                      <a:srgbClr val="FF0000"/>
                    </a:solidFill>
                  </a:rPr>
                  <a:t> 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data</a:t>
                </a:r>
                <a:r>
                  <a:rPr lang="de-DE" sz="1200" dirty="0">
                    <a:solidFill>
                      <a:srgbClr val="FF0000"/>
                    </a:solidFill>
                  </a:rPr>
                  <a:t> (PRNG 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seeded</a:t>
                </a:r>
                <a:r>
                  <a:rPr lang="de-DE" sz="1200" dirty="0">
                    <a:solidFill>
                      <a:srgbClr val="FF0000"/>
                    </a:solidFill>
                  </a:rPr>
                  <a:t> 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with</a:t>
                </a:r>
                <a:r>
                  <a:rPr lang="de-DE" sz="1200" dirty="0">
                    <a:solidFill>
                      <a:srgbClr val="FF0000"/>
                    </a:solidFill>
                  </a:rPr>
                  <a:t> s and </a:t>
                </a:r>
                <a:r>
                  <a:rPr lang="de-DE" sz="1200" dirty="0" err="1">
                    <a:solidFill>
                      <a:srgbClr val="FF0000"/>
                    </a:solidFill>
                  </a:rPr>
                  <a:t>length</a:t>
                </a:r>
                <a:r>
                  <a:rPr lang="de-DE" sz="12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2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1200" dirty="0">
                    <a:solidFill>
                      <a:srgbClr val="FF0000"/>
                    </a:solidFill>
                  </a:rPr>
                  <a:t>)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2E957E1-F021-4F7B-B792-9CAF5CF7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60" y="5192406"/>
                <a:ext cx="2935340" cy="461665"/>
              </a:xfrm>
              <a:prstGeom prst="rect">
                <a:avLst/>
              </a:prstGeom>
              <a:blipFill>
                <a:blip r:embed="rId6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F65EC13-6EB8-4D88-B86E-E42DA043AE7F}"/>
              </a:ext>
            </a:extLst>
          </p:cNvPr>
          <p:cNvCxnSpPr>
            <a:cxnSpLocks/>
          </p:cNvCxnSpPr>
          <p:nvPr/>
        </p:nvCxnSpPr>
        <p:spPr>
          <a:xfrm flipH="1" flipV="1">
            <a:off x="9218613" y="3765581"/>
            <a:ext cx="1236711" cy="142750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8682320-DB23-4065-A0BE-30F7A819773A}"/>
              </a:ext>
            </a:extLst>
          </p:cNvPr>
          <p:cNvSpPr txBox="1"/>
          <p:nvPr/>
        </p:nvSpPr>
        <p:spPr>
          <a:xfrm>
            <a:off x="4039977" y="4318564"/>
            <a:ext cx="2669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>
                <a:solidFill>
                  <a:srgbClr val="FF0000"/>
                </a:solidFill>
              </a:rPr>
              <a:t>The </a:t>
            </a:r>
            <a:r>
              <a:rPr lang="de-DE" sz="1200" dirty="0" err="1">
                <a:solidFill>
                  <a:srgbClr val="FF0000"/>
                </a:solidFill>
              </a:rPr>
              <a:t>padded</a:t>
            </a:r>
            <a:r>
              <a:rPr lang="de-DE" sz="1200" dirty="0">
                <a:solidFill>
                  <a:srgbClr val="FF0000"/>
                </a:solidFill>
              </a:rPr>
              <a:t> </a:t>
            </a:r>
            <a:r>
              <a:rPr lang="de-DE" sz="1200" dirty="0" err="1">
                <a:solidFill>
                  <a:srgbClr val="FF0000"/>
                </a:solidFill>
              </a:rPr>
              <a:t>message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1683C33-E29A-4ECD-A454-511F1EECC790}"/>
              </a:ext>
            </a:extLst>
          </p:cNvPr>
          <p:cNvCxnSpPr>
            <a:cxnSpLocks/>
          </p:cNvCxnSpPr>
          <p:nvPr/>
        </p:nvCxnSpPr>
        <p:spPr>
          <a:xfrm flipV="1">
            <a:off x="5827078" y="3637935"/>
            <a:ext cx="1359993" cy="68063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A73001FD-AD36-4E32-B7B8-F281EB87CA68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7E93E9F-568E-44E3-B691-0E7AB3511760}"/>
                  </a:ext>
                </a:extLst>
              </p:cNvPr>
              <p:cNvSpPr txBox="1"/>
              <p:nvPr/>
            </p:nvSpPr>
            <p:spPr>
              <a:xfrm>
                <a:off x="5827078" y="906913"/>
                <a:ext cx="5680710" cy="285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−1−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7E93E9F-568E-44E3-B691-0E7AB351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078" y="906913"/>
                <a:ext cx="5680710" cy="2858668"/>
              </a:xfrm>
              <a:prstGeom prst="rect">
                <a:avLst/>
              </a:prstGeom>
              <a:blipFill>
                <a:blip r:embed="rId7"/>
                <a:stretch>
                  <a:fillRect b="-1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6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(3)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8121"/>
              </p:ext>
            </p:extLst>
          </p:nvPr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0" name="Acrobat Document" r:id="rId3" imgW="2581150" imgH="2009775" progId="Acrobat.Document.DC">
                  <p:embed/>
                </p:oleObj>
              </mc:Choice>
              <mc:Fallback>
                <p:oleObj name="Acrobat Document" r:id="rId3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28E1EE4-4FE7-4712-A2B6-A05085279FCA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844031" y="1473199"/>
            <a:ext cx="2731905" cy="66907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2CB7B63-1744-4995-9762-66DB6116A7D8}"/>
              </a:ext>
            </a:extLst>
          </p:cNvPr>
          <p:cNvSpPr txBox="1"/>
          <p:nvPr/>
        </p:nvSpPr>
        <p:spPr>
          <a:xfrm>
            <a:off x="6575936" y="1680610"/>
            <a:ext cx="47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Block </a:t>
            </a:r>
            <a:r>
              <a:rPr lang="de-DE" dirty="0" err="1">
                <a:solidFill>
                  <a:srgbClr val="FF0000"/>
                </a:solidFill>
              </a:rPr>
              <a:t>size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operation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dependent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number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stripes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cipher</a:t>
            </a:r>
            <a:r>
              <a:rPr lang="de-DE" dirty="0">
                <a:solidFill>
                  <a:srgbClr val="FF0000"/>
                </a:solidFill>
              </a:rPr>
              <a:t> block </a:t>
            </a:r>
            <a:r>
              <a:rPr lang="de-DE" dirty="0" err="1">
                <a:solidFill>
                  <a:srgbClr val="FF0000"/>
                </a:solidFill>
              </a:rPr>
              <a:t>size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D083E8A-C4CD-472A-BBCE-1C6362564B04}"/>
              </a:ext>
            </a:extLst>
          </p:cNvPr>
          <p:cNvCxnSpPr>
            <a:cxnSpLocks/>
          </p:cNvCxnSpPr>
          <p:nvPr/>
        </p:nvCxnSpPr>
        <p:spPr>
          <a:xfrm flipH="1">
            <a:off x="2734322" y="914895"/>
            <a:ext cx="4326879" cy="8828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4C9A3C-2B70-4554-9236-8AC203FA98D1}"/>
              </a:ext>
            </a:extLst>
          </p:cNvPr>
          <p:cNvSpPr/>
          <p:nvPr/>
        </p:nvSpPr>
        <p:spPr>
          <a:xfrm>
            <a:off x="7137400" y="663757"/>
            <a:ext cx="301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length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original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29736C-398C-427C-A0FC-2E4BE50DB75A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48410394-CF42-460E-A56A-4C2AFB6D3653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3027285" y="2142275"/>
            <a:ext cx="3548651" cy="11568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C85CDD0-6669-4F1E-9BCE-8470011D984B}"/>
                  </a:ext>
                </a:extLst>
              </p:cNvPr>
              <p:cNvSpPr txBox="1"/>
              <p:nvPr/>
            </p:nvSpPr>
            <p:spPr>
              <a:xfrm>
                <a:off x="6575936" y="2975925"/>
                <a:ext cx="512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Length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padded</a:t>
                </a:r>
                <a:r>
                  <a:rPr lang="de-DE" dirty="0">
                    <a:solidFill>
                      <a:srgbClr val="FF0000"/>
                    </a:solidFill>
                  </a:rPr>
                  <a:t> stream len(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without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the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padding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itself</a:t>
                </a:r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C85CDD0-6669-4F1E-9BCE-8470011D9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936" y="2975925"/>
                <a:ext cx="5129954" cy="646331"/>
              </a:xfrm>
              <a:prstGeom prst="rect">
                <a:avLst/>
              </a:prstGeom>
              <a:blipFill>
                <a:blip r:embed="rId5"/>
                <a:stretch>
                  <a:fillRect l="-10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0643A71-9253-47FD-8DBC-94066B0371F0}"/>
                  </a:ext>
                </a:extLst>
              </p:cNvPr>
              <p:cNvSpPr txBox="1"/>
              <p:nvPr/>
            </p:nvSpPr>
            <p:spPr>
              <a:xfrm>
                <a:off x="871111" y="717648"/>
                <a:ext cx="6006086" cy="3228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−1−</m:t>
                                      </m:r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 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400" b="0" i="1" dirty="0">
                  <a:latin typeface="Cambria Math" panose="02040503050406030204" pitchFamily="18" charset="0"/>
                </a:endParaRPr>
              </a:p>
              <a:p>
                <a:r>
                  <a:rPr lang="de-DE" sz="24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de-DE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400" b="1" i="1"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𝑙𝑒𝑛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)−4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de-DE" sz="2400" b="0" dirty="0"/>
              </a:p>
            </p:txBody>
          </p:sp>
        </mc:Choice>
        <mc:Fallback xmlns="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0643A71-9253-47FD-8DBC-94066B03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111" y="717648"/>
                <a:ext cx="6006086" cy="3228000"/>
              </a:xfrm>
              <a:prstGeom prst="rect">
                <a:avLst/>
              </a:prstGeom>
              <a:blipFill>
                <a:blip r:embed="rId6"/>
                <a:stretch>
                  <a:fillRect l="-305" b="-2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8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4A6F49B-1BF3-431E-BDAD-2551FCD46532}"/>
                  </a:ext>
                </a:extLst>
              </p:cNvPr>
              <p:cNvSpPr txBox="1"/>
              <p:nvPr/>
            </p:nvSpPr>
            <p:spPr>
              <a:xfrm>
                <a:off x="464775" y="717648"/>
                <a:ext cx="5771901" cy="3597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m:rPr>
                          <m:aln/>
                        </m:rP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m:rPr>
                          <m:aln/>
                        </m:rP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m:rPr>
                          <m:aln/>
                        </m:rP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m:rPr>
                          <m:aln/>
                        </m:rP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−1−</m:t>
                                      </m:r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de-DE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de-DE" sz="2400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m:rPr>
                          <m:aln/>
                        </m:rP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de-DE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)−4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dirty="0"/>
              </a:p>
              <a:p>
                <a:endParaRPr lang="de-DE" sz="2400" b="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4A6F49B-1BF3-431E-BDAD-2551FCD46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75" y="717648"/>
                <a:ext cx="5771901" cy="3597331"/>
              </a:xfrm>
              <a:prstGeom prst="rect">
                <a:avLst/>
              </a:prstGeom>
              <a:blipFill>
                <a:blip r:embed="rId3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(3)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2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28E1EE4-4FE7-4712-A2B6-A05085279FCA}"/>
              </a:ext>
            </a:extLst>
          </p:cNvPr>
          <p:cNvCxnSpPr>
            <a:cxnSpLocks/>
            <a:stCxn id="27" idx="0"/>
            <a:endCxn id="28" idx="5"/>
          </p:cNvCxnSpPr>
          <p:nvPr/>
        </p:nvCxnSpPr>
        <p:spPr>
          <a:xfrm flipH="1" flipV="1">
            <a:off x="5164515" y="3103874"/>
            <a:ext cx="3256658" cy="124083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2CB7B63-1744-4995-9762-66DB6116A7D8}"/>
              </a:ext>
            </a:extLst>
          </p:cNvPr>
          <p:cNvSpPr txBox="1"/>
          <p:nvPr/>
        </p:nvSpPr>
        <p:spPr>
          <a:xfrm>
            <a:off x="5420337" y="4344708"/>
            <a:ext cx="600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i="1" dirty="0">
                <a:solidFill>
                  <a:srgbClr val="FF0000"/>
                </a:solidFill>
              </a:rPr>
              <a:t>C1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generator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 multiples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i="1" dirty="0">
                <a:solidFill>
                  <a:srgbClr val="FF0000"/>
                </a:solidFill>
              </a:rPr>
              <a:t>l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guarantees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any</a:t>
            </a:r>
            <a:r>
              <a:rPr lang="de-DE" dirty="0">
                <a:solidFill>
                  <a:srgbClr val="FF0000"/>
                </a:solidFill>
              </a:rPr>
              <a:t> p&gt;</a:t>
            </a:r>
            <a:r>
              <a:rPr lang="de-DE" dirty="0" err="1">
                <a:solidFill>
                  <a:srgbClr val="FF0000"/>
                </a:solidFill>
              </a:rPr>
              <a:t>len</a:t>
            </a:r>
            <a:r>
              <a:rPr lang="de-DE" dirty="0">
                <a:solidFill>
                  <a:srgbClr val="FF0000"/>
                </a:solidFill>
              </a:rPr>
              <a:t>(X)-4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valid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well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AFC1297-FE74-4090-A73D-CBA324A8A5CE}"/>
              </a:ext>
            </a:extLst>
          </p:cNvPr>
          <p:cNvSpPr/>
          <p:nvPr/>
        </p:nvSpPr>
        <p:spPr>
          <a:xfrm>
            <a:off x="1642586" y="2035145"/>
            <a:ext cx="4126196" cy="1252094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3DBDED8-2A5E-41D8-9826-FBF8393457F2}"/>
              </a:ext>
            </a:extLst>
          </p:cNvPr>
          <p:cNvSpPr/>
          <p:nvPr/>
        </p:nvSpPr>
        <p:spPr>
          <a:xfrm>
            <a:off x="1789532" y="1479519"/>
            <a:ext cx="421629" cy="382742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D083E8A-C4CD-472A-BBCE-1C6362564B04}"/>
              </a:ext>
            </a:extLst>
          </p:cNvPr>
          <p:cNvCxnSpPr>
            <a:cxnSpLocks/>
            <a:stCxn id="38" idx="1"/>
            <a:endCxn id="34" idx="6"/>
          </p:cNvCxnSpPr>
          <p:nvPr/>
        </p:nvCxnSpPr>
        <p:spPr>
          <a:xfrm flipH="1">
            <a:off x="2211161" y="1373530"/>
            <a:ext cx="2051952" cy="29736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4C9A3C-2B70-4554-9236-8AC203FA98D1}"/>
              </a:ext>
            </a:extLst>
          </p:cNvPr>
          <p:cNvSpPr/>
          <p:nvPr/>
        </p:nvSpPr>
        <p:spPr>
          <a:xfrm>
            <a:off x="4263113" y="773365"/>
            <a:ext cx="5464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i="1" dirty="0">
                <a:solidFill>
                  <a:srgbClr val="FF0000"/>
                </a:solidFill>
              </a:rPr>
              <a:t>C2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fixed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bytes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.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By </a:t>
            </a:r>
            <a:r>
              <a:rPr lang="de-DE" dirty="0" err="1">
                <a:solidFill>
                  <a:srgbClr val="FF0000"/>
                </a:solidFill>
              </a:rPr>
              <a:t>adding</a:t>
            </a:r>
            <a:r>
              <a:rPr lang="de-DE" dirty="0">
                <a:solidFill>
                  <a:srgbClr val="FF0000"/>
                </a:solidFill>
              </a:rPr>
              <a:t> C2,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make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it</a:t>
            </a:r>
            <a:r>
              <a:rPr lang="de-DE" dirty="0">
                <a:solidFill>
                  <a:srgbClr val="FF0000"/>
                </a:solidFill>
              </a:rPr>
              <a:t> possible,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i="1" dirty="0">
                <a:solidFill>
                  <a:srgbClr val="FF0000"/>
                </a:solidFill>
              </a:rPr>
              <a:t>p&lt;=</a:t>
            </a:r>
            <a:r>
              <a:rPr lang="de-DE" i="1" dirty="0" err="1">
                <a:solidFill>
                  <a:srgbClr val="FF0000"/>
                </a:solidFill>
              </a:rPr>
              <a:t>len</a:t>
            </a:r>
            <a:r>
              <a:rPr lang="de-DE" i="1" dirty="0">
                <a:solidFill>
                  <a:srgbClr val="FF0000"/>
                </a:solidFill>
              </a:rPr>
              <a:t>(X)-4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valid.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29736C-398C-427C-A0FC-2E4BE50DB75A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BE9C6C3-EF98-45E5-8AFC-BBAC7BF41911}"/>
              </a:ext>
            </a:extLst>
          </p:cNvPr>
          <p:cNvSpPr txBox="1"/>
          <p:nvPr/>
        </p:nvSpPr>
        <p:spPr>
          <a:xfrm>
            <a:off x="5420336" y="5814389"/>
            <a:ext cx="6001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We require C1 and C2 when decoding only for verifying the padding value. We do NOT require the values for successful decoding.</a:t>
            </a:r>
          </a:p>
        </p:txBody>
      </p:sp>
    </p:spTree>
    <p:extLst>
      <p:ext uri="{BB962C8B-B14F-4D97-AF65-F5344CB8AC3E}">
        <p14:creationId xmlns:p14="http://schemas.microsoft.com/office/powerpoint/2010/main" val="32046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4" grpId="0" animBg="1"/>
      <p:bldP spid="38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(4)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5" name="Acrobat Document" r:id="rId3" imgW="2581150" imgH="2009775" progId="Acrobat.Document.DC">
                  <p:embed/>
                </p:oleObj>
              </mc:Choice>
              <mc:Fallback>
                <p:oleObj name="Acrobat Document" r:id="rId3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24B192B-31A9-4A6B-B329-787AD0DF1B75}"/>
              </a:ext>
            </a:extLst>
          </p:cNvPr>
          <p:cNvSpPr txBox="1"/>
          <p:nvPr/>
        </p:nvSpPr>
        <p:spPr>
          <a:xfrm>
            <a:off x="504825" y="485775"/>
            <a:ext cx="95916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Up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Read-Solomon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padding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encryption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padding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2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Let‘s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Reed-Solomon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C67A8E-5633-49C5-B392-872B7344DF38}"/>
              </a:ext>
            </a:extLst>
          </p:cNvPr>
          <p:cNvSpPr txBox="1"/>
          <p:nvPr/>
        </p:nvSpPr>
        <p:spPr>
          <a:xfrm>
            <a:off x="1562100" y="2038549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Interlude</a:t>
            </a:r>
            <a:r>
              <a:rPr lang="de-DE" dirty="0">
                <a:solidFill>
                  <a:srgbClr val="FF0000"/>
                </a:solidFill>
              </a:rPr>
              <a:t>: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Reed Solomon (RS)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code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typically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correction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It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constant</a:t>
            </a:r>
            <a:r>
              <a:rPr lang="de-DE" dirty="0">
                <a:solidFill>
                  <a:srgbClr val="FF0000"/>
                </a:solidFill>
              </a:rPr>
              <a:t> but </a:t>
            </a:r>
            <a:r>
              <a:rPr lang="de-DE" dirty="0" err="1">
                <a:solidFill>
                  <a:srgbClr val="FF0000"/>
                </a:solidFill>
              </a:rPr>
              <a:t>selectable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correction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allowing</a:t>
            </a:r>
            <a:r>
              <a:rPr lang="de-DE" dirty="0">
                <a:solidFill>
                  <a:srgbClr val="FF0000"/>
                </a:solidFill>
              </a:rPr>
              <a:t> m out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n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chunks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fail.</a:t>
            </a:r>
          </a:p>
          <a:p>
            <a:r>
              <a:rPr lang="de-DE" dirty="0">
                <a:solidFill>
                  <a:srgbClr val="FF0000"/>
                </a:solidFill>
              </a:rPr>
              <a:t>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real </a:t>
            </a:r>
            <a:r>
              <a:rPr lang="de-DE" dirty="0" err="1">
                <a:solidFill>
                  <a:srgbClr val="FF0000"/>
                </a:solidFill>
              </a:rPr>
              <a:t>world</a:t>
            </a:r>
            <a:r>
              <a:rPr lang="de-DE" dirty="0">
                <a:solidFill>
                  <a:srgbClr val="FF0000"/>
                </a:solidFill>
              </a:rPr>
              <a:t>, RS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typically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a </a:t>
            </a:r>
            <a:r>
              <a:rPr lang="de-DE" dirty="0" err="1">
                <a:solidFill>
                  <a:srgbClr val="FF0000"/>
                </a:solidFill>
              </a:rPr>
              <a:t>stripped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manner</a:t>
            </a:r>
            <a:r>
              <a:rPr lang="de-DE" dirty="0">
                <a:solidFill>
                  <a:srgbClr val="FF0000"/>
                </a:solidFill>
              </a:rPr>
              <a:t> in RAID6 </a:t>
            </a:r>
            <a:r>
              <a:rPr lang="de-DE" dirty="0" err="1">
                <a:solidFill>
                  <a:srgbClr val="FF0000"/>
                </a:solidFill>
              </a:rPr>
              <a:t>systems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allow</a:t>
            </a:r>
            <a:r>
              <a:rPr lang="de-DE" dirty="0">
                <a:solidFill>
                  <a:srgbClr val="FF0000"/>
                </a:solidFill>
              </a:rPr>
              <a:t> multiple </a:t>
            </a:r>
            <a:r>
              <a:rPr lang="de-DE" dirty="0" err="1">
                <a:solidFill>
                  <a:srgbClr val="FF0000"/>
                </a:solidFill>
              </a:rPr>
              <a:t>disks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fail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losing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03CA59-3EB8-41B2-B4E9-43178F68E632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563034"/>
                <a:ext cx="4011356" cy="361526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𝑚𝑎𝑡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𝑙𝑒𝑛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𝐺𝐹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row</m:t>
                    </m:r>
                    <m:r>
                      <m:rPr>
                        <m:nor/>
                      </m:rPr>
                      <a:rPr lang="en-US" dirty="0"/>
                      <m:t>2</m:t>
                    </m:r>
                    <m:r>
                      <m:rPr>
                        <m:nor/>
                      </m:rPr>
                      <a:rPr lang="en-US" dirty="0"/>
                      <m:t>ve</m:t>
                    </m:r>
                    <m:r>
                      <m:rPr>
                        <m:nor/>
                      </m:rPr>
                      <a:rPr lang="de-DE" b="0" i="0" dirty="0" smtClean="0"/>
                      <m:t>c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563034"/>
                <a:ext cx="4011356" cy="3615267"/>
              </a:xfr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BD24114-9827-4424-8E36-3BF24C8EA23E}"/>
              </a:ext>
            </a:extLst>
          </p:cNvPr>
          <p:cNvSpPr txBox="1"/>
          <p:nvPr/>
        </p:nvSpPr>
        <p:spPr>
          <a:xfrm>
            <a:off x="5053265" y="1260348"/>
            <a:ext cx="493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allign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in a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075A4-A0BA-41CD-AB92-6D80097435D8}"/>
              </a:ext>
            </a:extLst>
          </p:cNvPr>
          <p:cNvCxnSpPr>
            <a:cxnSpLocks/>
          </p:cNvCxnSpPr>
          <p:nvPr/>
        </p:nvCxnSpPr>
        <p:spPr>
          <a:xfrm flipH="1">
            <a:off x="3775330" y="1445424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D312AB4-EEB6-4B09-BB83-2AD923754DC9}"/>
              </a:ext>
            </a:extLst>
          </p:cNvPr>
          <p:cNvSpPr txBox="1"/>
          <p:nvPr/>
        </p:nvSpPr>
        <p:spPr>
          <a:xfrm>
            <a:off x="5053264" y="2049392"/>
            <a:ext cx="600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prepare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suitable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Vandermonde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i="1" dirty="0">
                <a:solidFill>
                  <a:srgbClr val="FF0000"/>
                </a:solidFill>
              </a:rPr>
              <a:t>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rows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i="1" dirty="0">
                <a:solidFill>
                  <a:srgbClr val="FF0000"/>
                </a:solidFill>
              </a:rPr>
              <a:t>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colums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BA9C364-7467-435E-807A-919C5654153E}"/>
              </a:ext>
            </a:extLst>
          </p:cNvPr>
          <p:cNvCxnSpPr>
            <a:cxnSpLocks/>
          </p:cNvCxnSpPr>
          <p:nvPr/>
        </p:nvCxnSpPr>
        <p:spPr>
          <a:xfrm flipH="1">
            <a:off x="3775330" y="2234468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BB125488-1BB0-4E89-8B2E-03A12F5B1DD6}"/>
              </a:ext>
            </a:extLst>
          </p:cNvPr>
          <p:cNvSpPr txBox="1"/>
          <p:nvPr/>
        </p:nvSpPr>
        <p:spPr>
          <a:xfrm>
            <a:off x="5070808" y="2830519"/>
            <a:ext cx="6000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apply</a:t>
            </a:r>
            <a:r>
              <a:rPr lang="de-DE" dirty="0">
                <a:solidFill>
                  <a:srgbClr val="FF0000"/>
                </a:solidFill>
              </a:rPr>
              <a:t> RS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result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redundancy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CB0827A-FD94-467A-8D6D-CDCF620D221E}"/>
              </a:ext>
            </a:extLst>
          </p:cNvPr>
          <p:cNvCxnSpPr>
            <a:cxnSpLocks/>
          </p:cNvCxnSpPr>
          <p:nvPr/>
        </p:nvCxnSpPr>
        <p:spPr>
          <a:xfrm flipH="1">
            <a:off x="3792874" y="3015595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ED4933-606F-4D86-A592-DEE6FF5D50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387982" y="3835943"/>
            <a:ext cx="665282" cy="30658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34DDDF4-2BEC-4499-B9CD-C5BF83DE52C4}"/>
              </a:ext>
            </a:extLst>
          </p:cNvPr>
          <p:cNvSpPr txBox="1"/>
          <p:nvPr/>
        </p:nvSpPr>
        <p:spPr>
          <a:xfrm>
            <a:off x="5053264" y="3957864"/>
            <a:ext cx="600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rows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8AAF95-4039-463D-B186-AB155A816BDF}"/>
              </a:ext>
            </a:extLst>
          </p:cNvPr>
          <p:cNvSpPr/>
          <p:nvPr/>
        </p:nvSpPr>
        <p:spPr>
          <a:xfrm>
            <a:off x="9821524" y="883471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1" y="563034"/>
                <a:ext cx="11116492" cy="1966553"/>
              </a:xfrm>
            </p:spPr>
            <p:txBody>
              <a:bodyPr/>
              <a:lstStyle/>
              <a:p>
                <a:r>
                  <a:rPr lang="en-US" dirty="0"/>
                  <a:t>Now we do the last step (the encryption)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Encryption is necessary as the chunks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leak parameters of the RS operation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1" y="563034"/>
                <a:ext cx="11116492" cy="1966553"/>
              </a:xfrm>
              <a:blipFill>
                <a:blip r:embed="rId3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9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634E276-5C14-48E7-8C80-A984D0A64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33" y="2387821"/>
            <a:ext cx="4588051" cy="3615268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1A0F822-533E-47DF-9D16-87DBD758190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91492" y="3134121"/>
            <a:ext cx="1279308" cy="19299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0580773-1499-4321-A5D7-F353A2B6D1B6}"/>
              </a:ext>
            </a:extLst>
          </p:cNvPr>
          <p:cNvSpPr txBox="1"/>
          <p:nvPr/>
        </p:nvSpPr>
        <p:spPr>
          <a:xfrm>
            <a:off x="838200" y="2672456"/>
            <a:ext cx="555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FF0000"/>
                </a:solidFill>
              </a:rPr>
              <a:t>Entropy</a:t>
            </a:r>
            <a:r>
              <a:rPr lang="de-DE" dirty="0">
                <a:solidFill>
                  <a:srgbClr val="FF0000"/>
                </a:solidFill>
              </a:rPr>
              <a:t> and Monte Carlo PI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varying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same block WITHOUT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4BF8FF8-D6F9-49CB-907C-394191A9057B}"/>
              </a:ext>
            </a:extLst>
          </p:cNvPr>
          <p:cNvSpPr txBox="1"/>
          <p:nvPr/>
        </p:nvSpPr>
        <p:spPr>
          <a:xfrm>
            <a:off x="903747" y="4025667"/>
            <a:ext cx="555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FF0000"/>
                </a:solidFill>
              </a:rPr>
              <a:t>Entropy</a:t>
            </a:r>
            <a:r>
              <a:rPr lang="de-DE" dirty="0">
                <a:solidFill>
                  <a:srgbClr val="FF0000"/>
                </a:solidFill>
              </a:rPr>
              <a:t> and Monte Carlo PI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varying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same block WITH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4AF0C73-D474-464C-8B75-8F88D0E57B7B}"/>
              </a:ext>
            </a:extLst>
          </p:cNvPr>
          <p:cNvCxnSpPr>
            <a:cxnSpLocks/>
          </p:cNvCxnSpPr>
          <p:nvPr/>
        </p:nvCxnSpPr>
        <p:spPr>
          <a:xfrm>
            <a:off x="6457039" y="4487332"/>
            <a:ext cx="1213761" cy="31326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D182EE7A-2A92-4864-A66E-82892D13C5CD}"/>
              </a:ext>
            </a:extLst>
          </p:cNvPr>
          <p:cNvSpPr/>
          <p:nvPr/>
        </p:nvSpPr>
        <p:spPr>
          <a:xfrm>
            <a:off x="9821524" y="1264816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(6)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1387391"/>
                <a:ext cx="11116492" cy="3222709"/>
              </a:xfrm>
            </p:spPr>
            <p:txBody>
              <a:bodyPr>
                <a:normAutofit/>
              </a:bodyPr>
              <a:lstStyle/>
              <a:p>
                <a:r>
                  <a:rPr lang="de-DE" sz="1200" dirty="0"/>
                  <a:t>The reverse </a:t>
                </a:r>
                <a:r>
                  <a:rPr lang="de-DE" sz="1200" dirty="0" err="1"/>
                  <a:t>operation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applied</a:t>
                </a:r>
                <a:r>
                  <a:rPr lang="de-DE" sz="1200" dirty="0"/>
                  <a:t> </a:t>
                </a:r>
                <a:r>
                  <a:rPr lang="de-DE" sz="1200" dirty="0" err="1"/>
                  <a:t>by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inversoing</a:t>
                </a:r>
                <a:r>
                  <a:rPr lang="de-DE" sz="1200" dirty="0"/>
                  <a:t> all </a:t>
                </a:r>
                <a:r>
                  <a:rPr lang="de-DE" sz="1200" dirty="0" err="1"/>
                  <a:t>operations</a:t>
                </a:r>
                <a:endParaRPr lang="de-DE" sz="1200" dirty="0"/>
              </a:p>
              <a:p>
                <a:pPr lvl="1"/>
                <a:r>
                  <a:rPr lang="de-DE" sz="1100" dirty="0"/>
                  <a:t>Pick </a:t>
                </a:r>
                <a:r>
                  <a:rPr lang="de-DE" sz="1100" dirty="0" err="1"/>
                  <a:t>any</a:t>
                </a:r>
                <a:r>
                  <a:rPr lang="de-DE" sz="1100" dirty="0"/>
                  <a:t> </a:t>
                </a:r>
                <a:r>
                  <a:rPr lang="de-DE" sz="1100" dirty="0" err="1"/>
                  <a:t>available</a:t>
                </a:r>
                <a:r>
                  <a:rPr lang="de-DE" sz="1100" dirty="0"/>
                  <a:t>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100" dirty="0"/>
                  <a:t> blocks of payload (they all must have the same length).</a:t>
                </a:r>
              </a:p>
              <a:p>
                <a:pPr lvl="1"/>
                <a:r>
                  <a:rPr lang="en-US" sz="1100" dirty="0"/>
                  <a:t>Decrypt the blocks by 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sSub>
                          <m:sSub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/>
                  <a:t> and arrange them in rows of a matrix </a:t>
                </a:r>
                <a:r>
                  <a:rPr lang="en-US" sz="1100" b="1" i="1" dirty="0"/>
                  <a:t>A</a:t>
                </a:r>
                <a:r>
                  <a:rPr lang="en-US" sz="1100" dirty="0"/>
                  <a:t>.</a:t>
                </a:r>
              </a:p>
              <a:p>
                <a:pPr lvl="1"/>
                <a:r>
                  <a:rPr lang="en-US" sz="1100" dirty="0"/>
                  <a:t>Eliminate in the </a:t>
                </a:r>
                <a:r>
                  <a:rPr lang="en-US" sz="1100" dirty="0" err="1"/>
                  <a:t>Vandermonde</a:t>
                </a:r>
                <a:r>
                  <a:rPr lang="en-US" sz="1100" dirty="0"/>
                  <a:t> matrix the discarded payload lines </a:t>
                </a:r>
                <a:r>
                  <a:rPr lang="de-DE" sz="1100" dirty="0">
                    <a:sym typeface="Wingdings" panose="05000000000000000000" pitchFamily="2" charset="2"/>
                  </a:rPr>
                  <a:t></a:t>
                </a:r>
                <a:r>
                  <a:rPr lang="de-DE" sz="1100" b="1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DE" sz="11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𝑽</m:t>
                    </m:r>
                    <m:r>
                      <a:rPr lang="de-DE" sz="1100" b="1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′</m:t>
                    </m:r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invert </a:t>
                </a:r>
                <a:r>
                  <a:rPr lang="en-US" sz="1100" b="1" i="1" dirty="0"/>
                  <a:t>V’</a:t>
                </a:r>
                <a:r>
                  <a:rPr lang="de-DE" sz="1100" i="1" dirty="0">
                    <a:sym typeface="Wingdings" panose="05000000000000000000" pitchFamily="2" charset="2"/>
                  </a:rPr>
                  <a:t> </a:t>
                </a:r>
                <a:r>
                  <a:rPr lang="de-DE" sz="110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1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𝑽</m:t>
                        </m:r>
                        <m:r>
                          <a:rPr lang="de-DE" sz="11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Calculate </a:t>
                </a:r>
                <a14:m>
                  <m:oMath xmlns:m="http://schemas.openxmlformats.org/officeDocument/2006/math"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de-DE" sz="1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de-DE" sz="1100" b="1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p>
                        <m:r>
                          <a:rPr lang="de-DE" sz="11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𝑮𝑭</m:t>
                    </m:r>
                    <m:d>
                      <m:dPr>
                        <m:ctrlPr>
                          <a:rPr lang="de-DE" sz="11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sz="11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1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de-DE" sz="11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sup>
                        </m:sSup>
                      </m:e>
                    </m:d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 resulting in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1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𝑟𝑜𝑤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1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dirty="0"/>
                  <a:t>and arrange </a:t>
                </a:r>
                <a:r>
                  <a:rPr lang="en-US" sz="1100" b="1" i="1" dirty="0"/>
                  <a:t>M</a:t>
                </a:r>
                <a:r>
                  <a:rPr lang="en-US" sz="1100" dirty="0"/>
                  <a:t> as a byte stream.</a:t>
                </a:r>
              </a:p>
              <a:p>
                <a:pPr lvl="1"/>
                <a:r>
                  <a:rPr lang="en-US" sz="1100" dirty="0"/>
                  <a:t>Get the first four bytes p and cut the payload to its original size by calculating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11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sz="1100" dirty="0"/>
                  <a:t>.</a:t>
                </a:r>
              </a:p>
              <a:p>
                <a:r>
                  <a:rPr lang="en-US" sz="1200" dirty="0"/>
                  <a:t>Verify the padding (if possible; requires </a:t>
                </a:r>
                <a:r>
                  <a:rPr lang="en-US" sz="1200" i="1" dirty="0"/>
                  <a:t>s</a:t>
                </a:r>
                <a:r>
                  <a:rPr lang="en-US" sz="1200" dirty="0"/>
                  <a:t>):</a:t>
                </a:r>
              </a:p>
              <a:p>
                <a:pPr lvl="1"/>
                <a:r>
                  <a:rPr lang="en-US" sz="1100" dirty="0"/>
                  <a:t>Verify that the padded space matches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endParaRPr lang="en-US" sz="1100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387391"/>
                <a:ext cx="11116492" cy="3222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feil: nach unten 1">
            <a:extLst>
              <a:ext uri="{FF2B5EF4-FFF2-40B4-BE49-F238E27FC236}">
                <a16:creationId xmlns:a16="http://schemas.microsoft.com/office/drawing/2014/main" id="{E8FC2F72-953C-436B-B35E-BF6784A2F4D6}"/>
              </a:ext>
            </a:extLst>
          </p:cNvPr>
          <p:cNvSpPr/>
          <p:nvPr/>
        </p:nvSpPr>
        <p:spPr>
          <a:xfrm rot="10800000">
            <a:off x="10640750" y="378787"/>
            <a:ext cx="801059" cy="1386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D43D1EB-36FF-45A7-B2C3-7697A27CA405}"/>
                  </a:ext>
                </a:extLst>
              </p:cNvPr>
              <p:cNvSpPr/>
              <p:nvPr/>
            </p:nvSpPr>
            <p:spPr>
              <a:xfrm>
                <a:off x="3984819" y="702809"/>
                <a:ext cx="385355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D43D1EB-36FF-45A7-B2C3-7697A27CA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19" y="702809"/>
                <a:ext cx="3853555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932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b="1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r>
              <a:rPr lang="en-US" sz="1100" dirty="0"/>
              <a:t>Add routing combos to the workspace</a:t>
            </a:r>
          </a:p>
          <a:p>
            <a:r>
              <a:rPr lang="en-US" sz="1100" dirty="0"/>
              <a:t>If a message is written to payload ID 0 then this message is for the local user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DE1709-8703-4FF9-9A45-96E71565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442" y="3221304"/>
            <a:ext cx="5897563" cy="1502086"/>
          </a:xfrm>
          <a:prstGeom prst="rect">
            <a:avLst/>
          </a:prstGeom>
        </p:spPr>
      </p:pic>
      <p:sp>
        <p:nvSpPr>
          <p:cNvPr id="23" name="Ellipse 22">
            <a:extLst>
              <a:ext uri="{FF2B5EF4-FFF2-40B4-BE49-F238E27FC236}">
                <a16:creationId xmlns:a16="http://schemas.microsoft.com/office/drawing/2014/main" id="{BE4E6389-AD5F-4668-9C4F-EC141609BCFA}"/>
              </a:ext>
            </a:extLst>
          </p:cNvPr>
          <p:cNvSpPr/>
          <p:nvPr/>
        </p:nvSpPr>
        <p:spPr>
          <a:xfrm>
            <a:off x="4951412" y="0"/>
            <a:ext cx="4011613" cy="181000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900" dirty="0"/>
              <a:t>Dear </a:t>
            </a:r>
            <a:r>
              <a:rPr lang="de-DE" sz="900" dirty="0" err="1"/>
              <a:t>sir</a:t>
            </a:r>
            <a:r>
              <a:rPr lang="de-DE" sz="900" dirty="0"/>
              <a:t> </a:t>
            </a:r>
          </a:p>
          <a:p>
            <a:endParaRPr lang="en-US" sz="900" dirty="0"/>
          </a:p>
          <a:p>
            <a:r>
              <a:rPr lang="en-US" sz="900" dirty="0"/>
              <a:t>This is an obviously machine generated text with some images. May be a password recovery request, a routing graph, or any other kind of machine generated information.</a:t>
            </a:r>
          </a:p>
          <a:p>
            <a:endParaRPr lang="en-US" sz="900" dirty="0"/>
          </a:p>
          <a:p>
            <a:r>
              <a:rPr lang="en-US" sz="900" dirty="0"/>
              <a:t>Yours</a:t>
            </a:r>
          </a:p>
          <a:p>
            <a:r>
              <a:rPr lang="en-US" sz="900" dirty="0"/>
              <a:t>MessageVortex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241B4B2-CC28-425F-9626-E8478E019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233" y="514984"/>
            <a:ext cx="780036" cy="780036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A6C3C3F-6653-4E19-B4C0-5B3114943A72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8428251" y="1295020"/>
            <a:ext cx="102973" cy="192628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33333E-6 L -0.00846 -0.45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0" y="-2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b="1" dirty="0"/>
              <a:t>Extract message prefix block and decrypt it.</a:t>
            </a:r>
          </a:p>
          <a:p>
            <a:pPr lvl="1"/>
            <a:r>
              <a:rPr lang="en-US" sz="900" b="1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pPr lvl="1"/>
            <a:r>
              <a:rPr lang="en-US" sz="900" dirty="0"/>
              <a:t>If a message is written to payload ID 0 then this message is for the local user</a:t>
            </a:r>
          </a:p>
          <a:p>
            <a:r>
              <a:rPr lang="en-US" sz="1100" dirty="0"/>
              <a:t>Add routing combos to the workspace</a:t>
            </a:r>
          </a:p>
          <a:p>
            <a:r>
              <a:rPr lang="en-US" sz="1100" dirty="0"/>
              <a:t>If a message is written to payload ID 0 then this message is for the local user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94502B1-2E64-4873-963C-86E44DAD0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54" r="2721" b="12999"/>
          <a:stretch/>
        </p:blipFill>
        <p:spPr>
          <a:xfrm>
            <a:off x="6449568" y="112558"/>
            <a:ext cx="4754880" cy="130682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47065E4-E08F-4142-8E99-DF91F9E1A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b="1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pPr lvl="1"/>
            <a:r>
              <a:rPr lang="en-US" sz="900" dirty="0"/>
              <a:t>If a message is written to payload ID 0 then this message is for the local user</a:t>
            </a:r>
            <a:endParaRPr lang="en-US" sz="1100" dirty="0"/>
          </a:p>
          <a:p>
            <a:r>
              <a:rPr lang="en-US" sz="1100" dirty="0"/>
              <a:t>Add routing combos to the workspace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49ADBB-6E54-4C57-A8B4-83E3BCA3F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0" r="2721" b="12999"/>
          <a:stretch/>
        </p:blipFill>
        <p:spPr>
          <a:xfrm>
            <a:off x="10046208" y="112557"/>
            <a:ext cx="1158240" cy="1306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4ED5F0-C213-44CD-B84C-73A8110FB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6" t="40395" r="51716" b="27128"/>
          <a:stretch/>
        </p:blipFill>
        <p:spPr>
          <a:xfrm>
            <a:off x="7341489" y="707135"/>
            <a:ext cx="975360" cy="4878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0FEF4-21EB-43B1-91A8-E3187915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6" r="28046" b="29979"/>
          <a:stretch/>
        </p:blipFill>
        <p:spPr>
          <a:xfrm>
            <a:off x="8702802" y="112557"/>
            <a:ext cx="1011936" cy="105177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FF4955A-25D2-4860-A3B2-B74AF4A4D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9D346-FD24-4FBA-A956-3200CC175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4926" y="5092700"/>
            <a:ext cx="420500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Content</a:t>
            </a:r>
          </a:p>
        </p:txBody>
      </p:sp>
      <p:sp useBgFill="1">
        <p:nvSpPr>
          <p:cNvPr id="21" name="Snip Diagonal Corner Rectangle 18">
            <a:extLst>
              <a:ext uri="{FF2B5EF4-FFF2-40B4-BE49-F238E27FC236}">
                <a16:creationId xmlns:a16="http://schemas.microsoft.com/office/drawing/2014/main" id="{9F1E6C01-CE56-48FB-B0C1-482CC243D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11486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2AA14E-BD9E-40F5-B3B6-395BFF3E3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187" r="55562" b="53641"/>
          <a:stretch/>
        </p:blipFill>
        <p:spPr>
          <a:xfrm>
            <a:off x="1270501" y="1412961"/>
            <a:ext cx="3697098" cy="4313101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5C025D-8425-4169-A8DA-DA6662324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1424" y="618066"/>
            <a:ext cx="4819653" cy="4912722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r>
              <a:rPr lang="en-US" sz="1800" dirty="0">
                <a:solidFill>
                  <a:srgbClr val="0F496F"/>
                </a:solidFill>
              </a:rPr>
              <a:t>Predecessor Systems</a:t>
            </a:r>
          </a:p>
          <a:p>
            <a:r>
              <a:rPr lang="en-US" sz="1800" dirty="0">
                <a:solidFill>
                  <a:srgbClr val="0F496F"/>
                </a:solidFill>
              </a:rPr>
              <a:t>Anonymity Technologies</a:t>
            </a:r>
          </a:p>
          <a:p>
            <a:r>
              <a:rPr lang="en-US" sz="1800" dirty="0">
                <a:solidFill>
                  <a:srgbClr val="0F496F"/>
                </a:solidFill>
              </a:rPr>
              <a:t>What are the problems?</a:t>
            </a:r>
          </a:p>
          <a:p>
            <a:r>
              <a:rPr lang="en-US" sz="1800" dirty="0">
                <a:solidFill>
                  <a:srgbClr val="0F496F"/>
                </a:solidFill>
              </a:rPr>
              <a:t>MessageVortex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Why do we need it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What are the problems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How does it work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General Idea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Message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Peer Key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Sender Key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Header</a:t>
            </a:r>
          </a:p>
          <a:p>
            <a:pPr lvl="2"/>
            <a:r>
              <a:rPr lang="en-US" dirty="0" err="1">
                <a:solidFill>
                  <a:srgbClr val="0F496F"/>
                </a:solidFill>
              </a:rPr>
              <a:t>eID</a:t>
            </a:r>
            <a:endParaRPr lang="en-US" dirty="0">
              <a:solidFill>
                <a:srgbClr val="0F496F"/>
              </a:solidFill>
            </a:endParaRPr>
          </a:p>
          <a:p>
            <a:pPr lvl="2"/>
            <a:r>
              <a:rPr lang="en-US" dirty="0">
                <a:solidFill>
                  <a:srgbClr val="0F496F"/>
                </a:solidFill>
              </a:rPr>
              <a:t>Workspace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The Operations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Processing</a:t>
            </a:r>
          </a:p>
          <a:p>
            <a:pPr lvl="2"/>
            <a:r>
              <a:rPr lang="en-US" dirty="0">
                <a:solidFill>
                  <a:srgbClr val="0F496F"/>
                </a:solidFill>
              </a:rPr>
              <a:t>Routing Strategies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What are its benefits</a:t>
            </a:r>
          </a:p>
          <a:p>
            <a:r>
              <a:rPr lang="en-US" dirty="0">
                <a:solidFill>
                  <a:srgbClr val="0F496F"/>
                </a:solidFill>
              </a:rPr>
              <a:t>Any Questions Left?</a:t>
            </a: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92D60-45E0-40B9-8C90-AAD5DEEB2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B80EDE-F871-46B0-9AB3-412881E85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F6E8A3-EBC1-40F1-8FCE-A53865BF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26AFFD-8905-47E9-9486-204700228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824390-77F4-4ADA-9D04-2E69B3784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9EDA7C-6260-4723-836A-6AB7804A1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784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b="1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pPr lvl="1"/>
            <a:r>
              <a:rPr lang="en-US" sz="900" dirty="0"/>
              <a:t>If a message is written to payload ID 0 then this message is for the local user</a:t>
            </a:r>
          </a:p>
          <a:p>
            <a:r>
              <a:rPr lang="en-US" sz="1100" dirty="0"/>
              <a:t>Add routing combos to the workspace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49ADBB-6E54-4C57-A8B4-83E3BCA3F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40" r="2721" b="12999"/>
          <a:stretch/>
        </p:blipFill>
        <p:spPr>
          <a:xfrm>
            <a:off x="10046208" y="112557"/>
            <a:ext cx="1158240" cy="1306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4ED5F0-C213-44CD-B84C-73A8110FB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6" t="40395" r="51716" b="27128"/>
          <a:stretch/>
        </p:blipFill>
        <p:spPr>
          <a:xfrm>
            <a:off x="7341489" y="707135"/>
            <a:ext cx="975360" cy="4878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0FEF4-21EB-43B1-91A8-E3187915E0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96" r="28046" b="29979"/>
          <a:stretch/>
        </p:blipFill>
        <p:spPr>
          <a:xfrm>
            <a:off x="8702802" y="112557"/>
            <a:ext cx="1011936" cy="105177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650DE37-DE66-444F-9E6C-F2F438F9BF00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481151" y="1164335"/>
            <a:ext cx="991366" cy="1313394"/>
          </a:xfrm>
          <a:prstGeom prst="straightConnector1">
            <a:avLst/>
          </a:prstGeom>
          <a:ln w="1905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308A9C03-C335-43F5-B628-9A22D551685C}"/>
              </a:ext>
            </a:extLst>
          </p:cNvPr>
          <p:cNvSpPr txBox="1"/>
          <p:nvPr/>
        </p:nvSpPr>
        <p:spPr>
          <a:xfrm>
            <a:off x="5133132" y="2477729"/>
            <a:ext cx="26960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Extract Serial and do replay checks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1AFFD1-1639-4223-BB18-C9C7C7024898}"/>
              </a:ext>
            </a:extLst>
          </p:cNvPr>
          <p:cNvSpPr txBox="1"/>
          <p:nvPr/>
        </p:nvSpPr>
        <p:spPr>
          <a:xfrm>
            <a:off x="4845701" y="1932059"/>
            <a:ext cx="14608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Verify state of </a:t>
            </a:r>
            <a:r>
              <a:rPr lang="en-US" sz="1100" dirty="0" err="1"/>
              <a:t>eID</a:t>
            </a:r>
            <a:endParaRPr lang="en-US" sz="11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0F5347A-DCBA-492E-B370-0D39669AF37C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576132" y="895429"/>
            <a:ext cx="1782482" cy="1036630"/>
          </a:xfrm>
          <a:prstGeom prst="straightConnector1">
            <a:avLst/>
          </a:prstGeom>
          <a:ln w="1905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A8F5B95E-314A-4EB7-9296-26289ABCC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263505F5-1C19-405E-B0DF-29D935D3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b="1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pPr lvl="1"/>
            <a:r>
              <a:rPr lang="en-US" sz="900" dirty="0"/>
              <a:t>If a message is written to payload ID 0 then this message is for the local user</a:t>
            </a:r>
            <a:endParaRPr lang="en-US" sz="1100" dirty="0"/>
          </a:p>
          <a:p>
            <a:r>
              <a:rPr lang="en-US" sz="1100" dirty="0"/>
              <a:t>Add routing combos to the workspace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49ADBB-6E54-4C57-A8B4-83E3BCA3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0" r="2721" b="12999"/>
          <a:stretch/>
        </p:blipFill>
        <p:spPr>
          <a:xfrm>
            <a:off x="10046208" y="112557"/>
            <a:ext cx="1158240" cy="130682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84ED5F0-C213-44CD-B84C-73A8110FB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46" t="40395" r="51716" b="27128"/>
          <a:stretch/>
        </p:blipFill>
        <p:spPr>
          <a:xfrm>
            <a:off x="7341489" y="707135"/>
            <a:ext cx="975360" cy="48784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0FEF4-21EB-43B1-91A8-E3187915E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6" r="28046" b="29979"/>
          <a:stretch/>
        </p:blipFill>
        <p:spPr>
          <a:xfrm>
            <a:off x="8702802" y="112557"/>
            <a:ext cx="1011936" cy="105177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08A9C03-C335-43F5-B628-9A22D551685C}"/>
              </a:ext>
            </a:extLst>
          </p:cNvPr>
          <p:cNvSpPr txBox="1"/>
          <p:nvPr/>
        </p:nvSpPr>
        <p:spPr>
          <a:xfrm>
            <a:off x="4951412" y="3538112"/>
            <a:ext cx="189818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Process header requests: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Create new </a:t>
            </a:r>
            <a:r>
              <a:rPr lang="en-US" sz="1100" dirty="0" err="1"/>
              <a:t>eID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 node 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Get quotas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Increase quotas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Request routing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Replace identity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50115FC-4A5B-4B85-BAD9-3945D9FF6D09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5900505" y="1194976"/>
            <a:ext cx="1928664" cy="2343136"/>
          </a:xfrm>
          <a:prstGeom prst="straightConnector1">
            <a:avLst/>
          </a:prstGeom>
          <a:ln w="1905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03A5C260-6B2D-454A-8661-5DEDF2604EC0}"/>
              </a:ext>
            </a:extLst>
          </p:cNvPr>
          <p:cNvCxnSpPr>
            <a:cxnSpLocks/>
          </p:cNvCxnSpPr>
          <p:nvPr/>
        </p:nvCxnSpPr>
        <p:spPr>
          <a:xfrm flipH="1">
            <a:off x="6799092" y="3855425"/>
            <a:ext cx="404414" cy="1"/>
          </a:xfrm>
          <a:prstGeom prst="straightConnector1">
            <a:avLst/>
          </a:prstGeom>
          <a:ln w="1905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4028614-98A2-49CC-8125-79F4995620CD}"/>
              </a:ext>
            </a:extLst>
          </p:cNvPr>
          <p:cNvCxnSpPr>
            <a:cxnSpLocks/>
          </p:cNvCxnSpPr>
          <p:nvPr/>
        </p:nvCxnSpPr>
        <p:spPr>
          <a:xfrm flipH="1">
            <a:off x="6799092" y="4546788"/>
            <a:ext cx="404414" cy="1"/>
          </a:xfrm>
          <a:prstGeom prst="straightConnector1">
            <a:avLst/>
          </a:prstGeom>
          <a:ln w="1905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939C8132-FC36-47F9-8E78-BC21112EE91C}"/>
              </a:ext>
            </a:extLst>
          </p:cNvPr>
          <p:cNvCxnSpPr>
            <a:cxnSpLocks/>
          </p:cNvCxnSpPr>
          <p:nvPr/>
        </p:nvCxnSpPr>
        <p:spPr>
          <a:xfrm flipH="1">
            <a:off x="6799092" y="4381451"/>
            <a:ext cx="404414" cy="1"/>
          </a:xfrm>
          <a:prstGeom prst="straightConnector1">
            <a:avLst/>
          </a:prstGeom>
          <a:ln w="19050"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18D75C3F-DD8C-4C16-BA97-B0BF19A3F4F2}"/>
              </a:ext>
            </a:extLst>
          </p:cNvPr>
          <p:cNvCxnSpPr>
            <a:cxnSpLocks/>
          </p:cNvCxnSpPr>
          <p:nvPr/>
        </p:nvCxnSpPr>
        <p:spPr>
          <a:xfrm>
            <a:off x="7203506" y="3855425"/>
            <a:ext cx="0" cy="1150374"/>
          </a:xfrm>
          <a:prstGeom prst="line">
            <a:avLst/>
          </a:prstGeom>
          <a:ln w="19050">
            <a:solidFill>
              <a:schemeClr val="accent6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64149C68-E5E9-4FE3-92AB-79A5610DA353}"/>
              </a:ext>
            </a:extLst>
          </p:cNvPr>
          <p:cNvSpPr txBox="1"/>
          <p:nvPr/>
        </p:nvSpPr>
        <p:spPr>
          <a:xfrm>
            <a:off x="6313571" y="5025421"/>
            <a:ext cx="17798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PoW</a:t>
            </a:r>
            <a:r>
              <a:rPr lang="en-US" sz="1100" dirty="0"/>
              <a:t> or anonymous payment may apply</a:t>
            </a:r>
          </a:p>
        </p:txBody>
      </p:sp>
    </p:spTree>
    <p:extLst>
      <p:ext uri="{BB962C8B-B14F-4D97-AF65-F5344CB8AC3E}">
        <p14:creationId xmlns:p14="http://schemas.microsoft.com/office/powerpoint/2010/main" val="304763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263505F5-1C19-405E-B0DF-29D935D3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b="1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pPr lvl="1"/>
            <a:r>
              <a:rPr lang="en-US" sz="900" dirty="0"/>
              <a:t>If a message is written to payload ID 0 then this message is for the local user</a:t>
            </a:r>
            <a:endParaRPr lang="en-US" sz="1100" dirty="0"/>
          </a:p>
          <a:p>
            <a:r>
              <a:rPr lang="en-US" sz="1100" dirty="0"/>
              <a:t>Add routing combos to the workspace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49ADBB-6E54-4C57-A8B4-83E3BCA3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0" r="2721" b="12999"/>
          <a:stretch/>
        </p:blipFill>
        <p:spPr>
          <a:xfrm>
            <a:off x="10046208" y="112557"/>
            <a:ext cx="1158240" cy="13068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0FEF4-21EB-43B1-91A8-E3187915E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6" r="28046" b="29979"/>
          <a:stretch/>
        </p:blipFill>
        <p:spPr>
          <a:xfrm>
            <a:off x="8702802" y="112557"/>
            <a:ext cx="1011936" cy="1051778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28FF7AD-D84B-493C-A28F-E4A4F03E1395}"/>
              </a:ext>
            </a:extLst>
          </p:cNvPr>
          <p:cNvCxnSpPr>
            <a:cxnSpLocks/>
          </p:cNvCxnSpPr>
          <p:nvPr/>
        </p:nvCxnSpPr>
        <p:spPr>
          <a:xfrm flipH="1">
            <a:off x="8702802" y="1419386"/>
            <a:ext cx="1343406" cy="414539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CD4C838-4DF1-4505-A392-C0C6877F3880}"/>
              </a:ext>
            </a:extLst>
          </p:cNvPr>
          <p:cNvCxnSpPr>
            <a:cxnSpLocks/>
          </p:cNvCxnSpPr>
          <p:nvPr/>
        </p:nvCxnSpPr>
        <p:spPr>
          <a:xfrm flipH="1">
            <a:off x="8817429" y="1419385"/>
            <a:ext cx="1569012" cy="423683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67686F2-34C4-45EF-9360-6770C48D709C}"/>
              </a:ext>
            </a:extLst>
          </p:cNvPr>
          <p:cNvCxnSpPr>
            <a:cxnSpLocks/>
          </p:cNvCxnSpPr>
          <p:nvPr/>
        </p:nvCxnSpPr>
        <p:spPr>
          <a:xfrm flipH="1">
            <a:off x="9000309" y="1405834"/>
            <a:ext cx="2059687" cy="458856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34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263505F5-1C19-405E-B0DF-29D935D3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b="1" dirty="0"/>
              <a:t>Add operations to the workspace</a:t>
            </a:r>
          </a:p>
          <a:p>
            <a:pPr lvl="1"/>
            <a:r>
              <a:rPr lang="en-US" sz="900" b="1" dirty="0"/>
              <a:t>If a message is written to payload ID 0 then this message is for the local user</a:t>
            </a:r>
          </a:p>
          <a:p>
            <a:r>
              <a:rPr lang="en-US" sz="1100" dirty="0"/>
              <a:t>Add routing combos to the workspace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49ADBB-6E54-4C57-A8B4-83E3BCA3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0" r="2721" b="12999"/>
          <a:stretch/>
        </p:blipFill>
        <p:spPr>
          <a:xfrm>
            <a:off x="10046208" y="112557"/>
            <a:ext cx="1158240" cy="13068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0FEF4-21EB-43B1-91A8-E3187915E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6" r="28046" b="29979"/>
          <a:stretch/>
        </p:blipFill>
        <p:spPr>
          <a:xfrm>
            <a:off x="8702802" y="112557"/>
            <a:ext cx="1011936" cy="10517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67686F2-34C4-45EF-9360-6770C48D709C}"/>
              </a:ext>
            </a:extLst>
          </p:cNvPr>
          <p:cNvCxnSpPr>
            <a:cxnSpLocks/>
          </p:cNvCxnSpPr>
          <p:nvPr/>
        </p:nvCxnSpPr>
        <p:spPr>
          <a:xfrm>
            <a:off x="9218612" y="863601"/>
            <a:ext cx="268288" cy="466089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73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263505F5-1C19-405E-B0DF-29D935D36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MessageVortex</a:t>
            </a:r>
            <a:br>
              <a:rPr lang="en-US"/>
            </a:br>
            <a:r>
              <a:rPr lang="de-CH" sz="1800" cap="none"/>
              <a:t>Processing an incoming 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457201"/>
            <a:ext cx="4011613" cy="4152900"/>
          </a:xfrm>
        </p:spPr>
        <p:txBody>
          <a:bodyPr>
            <a:normAutofit/>
          </a:bodyPr>
          <a:lstStyle/>
          <a:p>
            <a:r>
              <a:rPr lang="en-US" sz="1100" dirty="0"/>
              <a:t>Extract message by the blending layer</a:t>
            </a:r>
          </a:p>
          <a:p>
            <a:pPr lvl="1"/>
            <a:r>
              <a:rPr lang="en-US" sz="900" dirty="0"/>
              <a:t>Extract message prefix block and decrypt it.</a:t>
            </a:r>
          </a:p>
          <a:p>
            <a:pPr lvl="1"/>
            <a:r>
              <a:rPr lang="en-US" sz="900" dirty="0"/>
              <a:t>If a valid structure with a peer key is provided continue with the inner message by decrypting with the key provided in the prefix block.</a:t>
            </a:r>
          </a:p>
          <a:p>
            <a:r>
              <a:rPr lang="en-US" sz="1100" dirty="0"/>
              <a:t>Get sender key and decrypt header, and routing  block</a:t>
            </a:r>
          </a:p>
          <a:p>
            <a:r>
              <a:rPr lang="en-US" sz="1100" dirty="0"/>
              <a:t>Verify signature of header and rules for processing</a:t>
            </a:r>
          </a:p>
          <a:p>
            <a:r>
              <a:rPr lang="en-US" sz="1100" dirty="0"/>
              <a:t>Process  header requests (if applicable)</a:t>
            </a:r>
          </a:p>
          <a:p>
            <a:r>
              <a:rPr lang="en-US" sz="1100" dirty="0"/>
              <a:t>Apply  mapping operations for IDs 1 up to 127 into workspace (mapping of payload blocks into the workspace)</a:t>
            </a:r>
          </a:p>
          <a:p>
            <a:r>
              <a:rPr lang="en-US" sz="1100" dirty="0"/>
              <a:t>Add operations to the workspace</a:t>
            </a:r>
          </a:p>
          <a:p>
            <a:pPr lvl="1"/>
            <a:r>
              <a:rPr lang="en-US" sz="900" dirty="0"/>
              <a:t>If a message is written to payload ID 0 then this message is for the local user</a:t>
            </a:r>
          </a:p>
          <a:p>
            <a:r>
              <a:rPr lang="en-US" sz="1100" b="1" dirty="0"/>
              <a:t>Add routing combos to the workspace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B49ADBB-6E54-4C57-A8B4-83E3BCA3F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40" r="2721" b="12999"/>
          <a:stretch/>
        </p:blipFill>
        <p:spPr>
          <a:xfrm>
            <a:off x="10046208" y="112557"/>
            <a:ext cx="1158240" cy="13068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FD0FEF4-21EB-43B1-91A8-E3187915E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96" r="28046" b="29979"/>
          <a:stretch/>
        </p:blipFill>
        <p:spPr>
          <a:xfrm>
            <a:off x="8702802" y="112557"/>
            <a:ext cx="1011936" cy="1051778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67686F2-34C4-45EF-9360-6770C48D709C}"/>
              </a:ext>
            </a:extLst>
          </p:cNvPr>
          <p:cNvCxnSpPr>
            <a:cxnSpLocks/>
          </p:cNvCxnSpPr>
          <p:nvPr/>
        </p:nvCxnSpPr>
        <p:spPr>
          <a:xfrm>
            <a:off x="9169082" y="457201"/>
            <a:ext cx="1639411" cy="369569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4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cap="none" dirty="0"/>
              <a:t>Processing an </a:t>
            </a:r>
            <a:r>
              <a:rPr lang="de-CH" sz="1800" cap="none" dirty="0" err="1"/>
              <a:t>outgoing</a:t>
            </a:r>
            <a:r>
              <a:rPr lang="de-CH" sz="1800" cap="none" dirty="0"/>
              <a:t> </a:t>
            </a:r>
            <a:r>
              <a:rPr lang="de-CH" sz="1800" cap="none" dirty="0" err="1"/>
              <a:t>message</a:t>
            </a:r>
            <a:endParaRPr lang="en-US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513104E-105B-4964-A513-80F5BF7D6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87383"/>
            <a:ext cx="5729651" cy="4322717"/>
          </a:xfrm>
        </p:spPr>
        <p:txBody>
          <a:bodyPr>
            <a:normAutofit/>
          </a:bodyPr>
          <a:lstStyle/>
          <a:p>
            <a:r>
              <a:rPr lang="en-US" sz="1600" dirty="0"/>
              <a:t>Triggered by the  timing information in the routing combo</a:t>
            </a:r>
          </a:p>
          <a:p>
            <a:r>
              <a:rPr lang="en-US" sz="1600" dirty="0"/>
              <a:t>Assemble the payload blocks by applying the operations provided. If done execute the mapping to the IDs 1-127</a:t>
            </a:r>
          </a:p>
          <a:p>
            <a:r>
              <a:rPr lang="en-US" sz="1600" dirty="0"/>
              <a:t>Add routing block, prefix blocks (containing the sender and peer keys), and the header block to the message (all blocks are provided as </a:t>
            </a:r>
            <a:r>
              <a:rPr lang="en-US" sz="1600" dirty="0" err="1"/>
              <a:t>preencrypted</a:t>
            </a:r>
            <a:r>
              <a:rPr lang="en-US" sz="1600" dirty="0"/>
              <a:t> binary blobs)</a:t>
            </a:r>
          </a:p>
          <a:p>
            <a:r>
              <a:rPr lang="en-US" sz="1600" dirty="0"/>
              <a:t>Encrypt inner message</a:t>
            </a:r>
          </a:p>
          <a:p>
            <a:r>
              <a:rPr lang="en-US" sz="1600" dirty="0"/>
              <a:t>Apply blending according to spec in the routing combo.</a:t>
            </a:r>
          </a:p>
          <a:p>
            <a:r>
              <a:rPr lang="en-US" sz="1600" dirty="0"/>
              <a:t>Send message by using the transport layer.</a:t>
            </a:r>
          </a:p>
        </p:txBody>
      </p:sp>
    </p:spTree>
    <p:extLst>
      <p:ext uri="{BB962C8B-B14F-4D97-AF65-F5344CB8AC3E}">
        <p14:creationId xmlns:p14="http://schemas.microsoft.com/office/powerpoint/2010/main" val="259730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CAA31-48FE-48C2-A6D0-6B58092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DE" sz="1800" dirty="0" err="1"/>
              <a:t>routing</a:t>
            </a:r>
            <a:r>
              <a:rPr lang="de-DE" sz="1800" dirty="0"/>
              <a:t> </a:t>
            </a:r>
            <a:r>
              <a:rPr lang="de-DE" sz="1800" dirty="0" err="1"/>
              <a:t>diagnosis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EDCC8-A8A0-452A-B4B0-EA027CA1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0821988" cy="3615267"/>
          </a:xfrm>
        </p:spPr>
        <p:txBody>
          <a:bodyPr/>
          <a:lstStyle/>
          <a:p>
            <a:r>
              <a:rPr lang="en-US" dirty="0"/>
              <a:t>Possible by routing parts of the message back to the originator.</a:t>
            </a:r>
          </a:p>
          <a:p>
            <a:pPr lvl="1"/>
            <a:r>
              <a:rPr lang="en-US" dirty="0"/>
              <a:t>As all operations are known the resulting payload blocks are foreseeable.</a:t>
            </a:r>
          </a:p>
          <a:p>
            <a:r>
              <a:rPr lang="en-US" dirty="0"/>
              <a:t>If traffic is illicit, additional messages picking up more parts from other workspaces may be injected to narrow down diagnosis of misbehaving nodes</a:t>
            </a:r>
          </a:p>
          <a:p>
            <a:r>
              <a:rPr lang="en-US" dirty="0"/>
              <a:t>Successful message delivery may be tracked by routing parts of the message from the recipients node back to the sender (directly or indirectly).</a:t>
            </a:r>
          </a:p>
        </p:txBody>
      </p:sp>
    </p:spTree>
    <p:extLst>
      <p:ext uri="{BB962C8B-B14F-4D97-AF65-F5344CB8AC3E}">
        <p14:creationId xmlns:p14="http://schemas.microsoft.com/office/powerpoint/2010/main" val="998651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D4093-3A0E-498D-AAEE-C35A3990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en-US" sz="1800" dirty="0"/>
              <a:t>Routing Strategies (general)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20FF3-1236-4EF8-9273-41B4CE5E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General: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addRedundancy</a:t>
            </a:r>
            <a:r>
              <a:rPr lang="en-US" dirty="0"/>
              <a:t> to add decoy</a:t>
            </a:r>
          </a:p>
          <a:p>
            <a:pPr lvl="1"/>
            <a:r>
              <a:rPr lang="en-US" dirty="0"/>
              <a:t>Use either encrypt or decrypt to (de)</a:t>
            </a:r>
            <a:r>
              <a:rPr lang="en-US" dirty="0" err="1"/>
              <a:t>onionize</a:t>
            </a:r>
            <a:endParaRPr lang="en-US" dirty="0"/>
          </a:p>
          <a:p>
            <a:pPr lvl="1"/>
            <a:r>
              <a:rPr lang="en-US" dirty="0"/>
              <a:t>Use Split and merge to join/distribute traffic </a:t>
            </a:r>
            <a:br>
              <a:rPr lang="en-US" dirty="0"/>
            </a:br>
            <a:r>
              <a:rPr lang="en-US" dirty="0"/>
              <a:t>(requires </a:t>
            </a:r>
            <a:r>
              <a:rPr lang="en-US" dirty="0" err="1"/>
              <a:t>onionizing</a:t>
            </a:r>
            <a:r>
              <a:rPr lang="en-US" dirty="0"/>
              <a:t> or </a:t>
            </a:r>
            <a:r>
              <a:rPr lang="en-US" dirty="0" err="1"/>
              <a:t>addRedundancy</a:t>
            </a:r>
            <a:r>
              <a:rPr lang="en-US" dirty="0"/>
              <a:t> step)</a:t>
            </a:r>
          </a:p>
        </p:txBody>
      </p:sp>
    </p:spTree>
    <p:extLst>
      <p:ext uri="{BB962C8B-B14F-4D97-AF65-F5344CB8AC3E}">
        <p14:creationId xmlns:p14="http://schemas.microsoft.com/office/powerpoint/2010/main" val="3800138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AD4093-3A0E-498D-AAEE-C35A3990F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en-US" sz="1800" dirty="0"/>
              <a:t>Routing Strategies (specific)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320FF3-1236-4EF8-9273-41B4CE5E4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685800"/>
            <a:ext cx="5628098" cy="36152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Creating decoy traffic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addRedundancy</a:t>
            </a:r>
            <a:r>
              <a:rPr lang="en-US" dirty="0"/>
              <a:t> to add decoy</a:t>
            </a:r>
          </a:p>
          <a:p>
            <a:pPr lvl="2"/>
            <a:r>
              <a:rPr lang="en-US" dirty="0"/>
              <a:t>Same restrictions apply as if sending a message part</a:t>
            </a:r>
          </a:p>
          <a:p>
            <a:r>
              <a:rPr lang="en-US" dirty="0"/>
              <a:t>Removing decoy traffic</a:t>
            </a:r>
          </a:p>
          <a:p>
            <a:pPr lvl="1"/>
            <a:r>
              <a:rPr lang="en-US" dirty="0"/>
              <a:t>Do not do anything with a payload block </a:t>
            </a:r>
          </a:p>
          <a:p>
            <a:pPr lvl="2"/>
            <a:r>
              <a:rPr lang="en-US" dirty="0"/>
              <a:t>For the node this looks as:</a:t>
            </a:r>
          </a:p>
          <a:p>
            <a:pPr lvl="3"/>
            <a:r>
              <a:rPr lang="en-US" dirty="0"/>
              <a:t>Decoy</a:t>
            </a:r>
          </a:p>
          <a:p>
            <a:pPr lvl="3"/>
            <a:r>
              <a:rPr lang="en-US" dirty="0"/>
              <a:t>Redundant traffic not picked up</a:t>
            </a:r>
          </a:p>
          <a:p>
            <a:pPr lvl="3"/>
            <a:r>
              <a:rPr lang="en-US" dirty="0"/>
              <a:t>Diagnosis traffic not handled</a:t>
            </a:r>
          </a:p>
          <a:p>
            <a:pPr lvl="3"/>
            <a:r>
              <a:rPr lang="en-US" dirty="0"/>
              <a:t>Malfunctioning path</a:t>
            </a:r>
          </a:p>
          <a:p>
            <a:r>
              <a:rPr lang="en-US" dirty="0"/>
              <a:t>Sending received decoy traffic</a:t>
            </a:r>
          </a:p>
          <a:p>
            <a:pPr lvl="1"/>
            <a:r>
              <a:rPr lang="en-US" dirty="0"/>
              <a:t>Same as sending a message part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9CA511B-0130-4D85-A30D-F5B34300C1CA}"/>
              </a:ext>
            </a:extLst>
          </p:cNvPr>
          <p:cNvSpPr txBox="1">
            <a:spLocks/>
          </p:cNvSpPr>
          <p:nvPr/>
        </p:nvSpPr>
        <p:spPr>
          <a:xfrm>
            <a:off x="6312310" y="685800"/>
            <a:ext cx="5879689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Sending a message part</a:t>
            </a:r>
          </a:p>
          <a:p>
            <a:pPr lvl="1"/>
            <a:r>
              <a:rPr lang="en-US" dirty="0"/>
              <a:t>Split and encrypt</a:t>
            </a:r>
          </a:p>
          <a:p>
            <a:pPr lvl="1"/>
            <a:r>
              <a:rPr lang="en-US" dirty="0"/>
              <a:t>Join and encrypt</a:t>
            </a:r>
          </a:p>
          <a:p>
            <a:pPr lvl="1"/>
            <a:r>
              <a:rPr lang="en-US" dirty="0"/>
              <a:t>Encrypt only </a:t>
            </a:r>
            <a:br>
              <a:rPr lang="en-US" dirty="0"/>
            </a:br>
            <a:r>
              <a:rPr lang="en-US" dirty="0"/>
              <a:t>(may be decrypt only as well; Use with caution)</a:t>
            </a:r>
          </a:p>
          <a:p>
            <a:pPr lvl="1"/>
            <a:r>
              <a:rPr lang="en-US" dirty="0" err="1"/>
              <a:t>addRedundancy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May include additional split or join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dirty="0"/>
              <a:t> </a:t>
            </a:r>
            <a:r>
              <a:rPr lang="en-US" dirty="0" err="1"/>
              <a:t>reocurrence</a:t>
            </a:r>
            <a:r>
              <a:rPr lang="en-US" dirty="0"/>
              <a:t> of data</a:t>
            </a:r>
          </a:p>
          <a:p>
            <a:pPr lvl="2"/>
            <a:r>
              <a:rPr lang="en-US" dirty="0"/>
              <a:t>No forwarding of data without at least one encryption step involved</a:t>
            </a:r>
          </a:p>
          <a:p>
            <a:pPr lvl="2"/>
            <a:r>
              <a:rPr lang="en-US" dirty="0"/>
              <a:t>No reverse operations anywhere on untrusted nodes</a:t>
            </a:r>
          </a:p>
        </p:txBody>
      </p:sp>
    </p:spTree>
    <p:extLst>
      <p:ext uri="{BB962C8B-B14F-4D97-AF65-F5344CB8AC3E}">
        <p14:creationId xmlns:p14="http://schemas.microsoft.com/office/powerpoint/2010/main" val="1200410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CAA31-48FE-48C2-A6D0-6B58092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en-US" sz="1800" dirty="0"/>
              <a:t>A simple </a:t>
            </a:r>
            <a:r>
              <a:rPr lang="de-CH" sz="1800" dirty="0" err="1"/>
              <a:t>Strategy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building</a:t>
            </a:r>
            <a:r>
              <a:rPr lang="de-CH" sz="1800" dirty="0"/>
              <a:t> a </a:t>
            </a:r>
            <a:r>
              <a:rPr lang="de-CH" sz="1800" dirty="0" err="1"/>
              <a:t>routing</a:t>
            </a:r>
            <a:r>
              <a:rPr lang="de-CH" sz="1800" dirty="0"/>
              <a:t> block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EDCC8-A8A0-452A-B4B0-EA027CA1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761698" cy="361526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Choose </a:t>
            </a:r>
            <a:r>
              <a:rPr lang="en-US" dirty="0" err="1"/>
              <a:t>VortexNodes</a:t>
            </a:r>
            <a:r>
              <a:rPr lang="en-US" dirty="0"/>
              <a:t> and allocate </a:t>
            </a:r>
            <a:r>
              <a:rPr lang="en-US" dirty="0" err="1"/>
              <a:t>eIDs</a:t>
            </a:r>
            <a:r>
              <a:rPr lang="en-US" dirty="0"/>
              <a:t> if required</a:t>
            </a:r>
          </a:p>
          <a:p>
            <a:r>
              <a:rPr lang="en-US" dirty="0"/>
              <a:t>Choose a directed suitable graph (Nodes=</a:t>
            </a:r>
            <a:r>
              <a:rPr lang="en-US" dirty="0" err="1"/>
              <a:t>VortexNodes</a:t>
            </a:r>
            <a:r>
              <a:rPr lang="en-US" dirty="0"/>
              <a:t>; Edges=Messages).</a:t>
            </a:r>
          </a:p>
          <a:p>
            <a:r>
              <a:rPr lang="en-US" dirty="0"/>
              <a:t>Select path(s) for message transferal to final recipient.</a:t>
            </a:r>
          </a:p>
          <a:p>
            <a:r>
              <a:rPr lang="en-US" dirty="0"/>
              <a:t>Select operations</a:t>
            </a:r>
          </a:p>
          <a:p>
            <a:pPr lvl="1"/>
            <a:r>
              <a:rPr lang="en-US" dirty="0"/>
              <a:t>For the message</a:t>
            </a:r>
          </a:p>
          <a:p>
            <a:pPr lvl="1"/>
            <a:r>
              <a:rPr lang="en-US" dirty="0"/>
              <a:t>For the decoy traffic</a:t>
            </a:r>
          </a:p>
          <a:p>
            <a:r>
              <a:rPr lang="en-US" dirty="0"/>
              <a:t>Select timing information for the blocks.</a:t>
            </a:r>
          </a:p>
          <a:p>
            <a:r>
              <a:rPr lang="en-US" dirty="0"/>
              <a:t>Assemble routing block (it is always one at the beginning).</a:t>
            </a:r>
          </a:p>
          <a:p>
            <a:r>
              <a:rPr lang="en-US" dirty="0"/>
              <a:t>Apply routing block to message and hand it over to the router (local)</a:t>
            </a:r>
          </a:p>
        </p:txBody>
      </p:sp>
    </p:spTree>
    <p:extLst>
      <p:ext uri="{BB962C8B-B14F-4D97-AF65-F5344CB8AC3E}">
        <p14:creationId xmlns:p14="http://schemas.microsoft.com/office/powerpoint/2010/main" val="92229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Predecessor Systems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4429326" cy="3615267"/>
          </a:xfrm>
        </p:spPr>
        <p:txBody>
          <a:bodyPr/>
          <a:lstStyle/>
          <a:p>
            <a:r>
              <a:rPr lang="de-DE" dirty="0" err="1"/>
              <a:t>Remailers</a:t>
            </a:r>
            <a:r>
              <a:rPr lang="de-DE" dirty="0"/>
              <a:t> (0-III)</a:t>
            </a:r>
          </a:p>
          <a:p>
            <a:pPr lvl="1"/>
            <a:r>
              <a:rPr lang="de-DE" dirty="0" err="1"/>
              <a:t>Nym</a:t>
            </a:r>
            <a:r>
              <a:rPr lang="de-DE" dirty="0"/>
              <a:t> </a:t>
            </a:r>
            <a:r>
              <a:rPr lang="de-DE" dirty="0" err="1"/>
              <a:t>Remailers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Cypherpunk</a:t>
            </a:r>
            <a:endParaRPr lang="de-DE" dirty="0"/>
          </a:p>
          <a:p>
            <a:pPr lvl="1"/>
            <a:r>
              <a:rPr lang="de-DE" dirty="0"/>
              <a:t>Mixmaster</a:t>
            </a:r>
          </a:p>
          <a:p>
            <a:pPr lvl="1"/>
            <a:r>
              <a:rPr lang="de-DE" dirty="0" err="1"/>
              <a:t>Mixminion</a:t>
            </a:r>
            <a:endParaRPr lang="de-CH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6F6D1D9-9B3E-4605-81AD-8ED998FE19B1}"/>
              </a:ext>
            </a:extLst>
          </p:cNvPr>
          <p:cNvSpPr txBox="1">
            <a:spLocks/>
          </p:cNvSpPr>
          <p:nvPr/>
        </p:nvSpPr>
        <p:spPr>
          <a:xfrm>
            <a:off x="5495278" y="685800"/>
            <a:ext cx="5656555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Onion</a:t>
            </a:r>
            <a:r>
              <a:rPr lang="de-DE" dirty="0"/>
              <a:t> Routing (SOR, Tor, I2P…)</a:t>
            </a:r>
          </a:p>
          <a:p>
            <a:r>
              <a:rPr lang="de-CH" dirty="0"/>
              <a:t>DHT (Salsa, Tarzan,…)</a:t>
            </a:r>
          </a:p>
          <a:p>
            <a:r>
              <a:rPr lang="de-CH" dirty="0"/>
              <a:t>DC-Nets (Herbivore, </a:t>
            </a:r>
            <a:r>
              <a:rPr lang="de-CH" dirty="0" err="1"/>
              <a:t>Dissent</a:t>
            </a:r>
            <a:r>
              <a:rPr lang="de-CH" dirty="0"/>
              <a:t>)</a:t>
            </a:r>
          </a:p>
          <a:p>
            <a:r>
              <a:rPr lang="de-CH" dirty="0"/>
              <a:t>Broadcast (</a:t>
            </a:r>
            <a:r>
              <a:rPr lang="de-CH" dirty="0" err="1"/>
              <a:t>Hordes</a:t>
            </a:r>
            <a:r>
              <a:rPr lang="de-CH" dirty="0"/>
              <a:t>)</a:t>
            </a:r>
          </a:p>
          <a:p>
            <a:r>
              <a:rPr lang="de-CH" dirty="0"/>
              <a:t>Distributed Storages (</a:t>
            </a:r>
            <a:r>
              <a:rPr lang="de-CH" dirty="0" err="1"/>
              <a:t>Freenet,Guntella</a:t>
            </a:r>
            <a:r>
              <a:rPr lang="de-CH" dirty="0"/>
              <a:t>(2))</a:t>
            </a:r>
          </a:p>
        </p:txBody>
      </p:sp>
    </p:spTree>
    <p:extLst>
      <p:ext uri="{BB962C8B-B14F-4D97-AF65-F5344CB8AC3E}">
        <p14:creationId xmlns:p14="http://schemas.microsoft.com/office/powerpoint/2010/main" val="1724453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09F23-69CA-415C-A4F2-D5E80052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Where</a:t>
            </a:r>
            <a:r>
              <a:rPr lang="de-CH" sz="1800" dirty="0"/>
              <a:t> do I </a:t>
            </a:r>
            <a:r>
              <a:rPr lang="de-CH" sz="1800" dirty="0" err="1"/>
              <a:t>get</a:t>
            </a:r>
            <a:r>
              <a:rPr lang="de-CH" sz="1800" dirty="0"/>
              <a:t> </a:t>
            </a:r>
            <a:r>
              <a:rPr lang="de-CH" sz="1800" dirty="0" err="1"/>
              <a:t>my</a:t>
            </a:r>
            <a:r>
              <a:rPr lang="de-CH" sz="1800" dirty="0"/>
              <a:t> </a:t>
            </a:r>
            <a:r>
              <a:rPr lang="de-CH" sz="1800" dirty="0" err="1"/>
              <a:t>peer</a:t>
            </a:r>
            <a:r>
              <a:rPr lang="de-CH" sz="1800" dirty="0"/>
              <a:t> </a:t>
            </a:r>
            <a:r>
              <a:rPr lang="de-CH" sz="1800" dirty="0" err="1"/>
              <a:t>partners</a:t>
            </a:r>
            <a:r>
              <a:rPr lang="de-CH" sz="1800" dirty="0"/>
              <a:t> </a:t>
            </a:r>
            <a:r>
              <a:rPr lang="de-CH" sz="1800" dirty="0" err="1"/>
              <a:t>from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22D5D-6EE5-4986-AFAC-E1B15DE2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1055504" cy="3615267"/>
          </a:xfrm>
        </p:spPr>
        <p:txBody>
          <a:bodyPr>
            <a:normAutofit/>
          </a:bodyPr>
          <a:lstStyle/>
          <a:p>
            <a:r>
              <a:rPr lang="en-US" dirty="0"/>
              <a:t>In a censoring environment</a:t>
            </a:r>
          </a:p>
          <a:p>
            <a:pPr lvl="1"/>
            <a:r>
              <a:rPr lang="en-US" dirty="0"/>
              <a:t>You need to collect them yourself (manually)</a:t>
            </a:r>
          </a:p>
          <a:p>
            <a:r>
              <a:rPr lang="en-US" dirty="0"/>
              <a:t>In a non censoring environment (where usage of MessageVortex is no problem)</a:t>
            </a:r>
          </a:p>
          <a:p>
            <a:pPr lvl="1"/>
            <a:r>
              <a:rPr lang="en-US" dirty="0"/>
              <a:t>Query the nodes directly with a capability request (</a:t>
            </a:r>
            <a:r>
              <a:rPr lang="en-US" dirty="0" err="1"/>
              <a:t>HeaderRequestCapability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Ask a node to recover public routing nodes (</a:t>
            </a:r>
            <a:r>
              <a:rPr lang="en-US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HeaderRequestNodes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2619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8CAA31-48FE-48C2-A6D0-6B58092BE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en-US" sz="1800" dirty="0"/>
              <a:t>A </a:t>
            </a:r>
            <a:r>
              <a:rPr lang="de-DE" sz="1800" dirty="0" err="1"/>
              <a:t>What</a:t>
            </a:r>
            <a:r>
              <a:rPr lang="de-DE" sz="1800" dirty="0"/>
              <a:t> </a:t>
            </a:r>
            <a:r>
              <a:rPr lang="de-DE" sz="1800" dirty="0" err="1"/>
              <a:t>are</a:t>
            </a:r>
            <a:r>
              <a:rPr lang="de-DE" sz="1800" dirty="0"/>
              <a:t> </a:t>
            </a:r>
            <a:r>
              <a:rPr lang="de-DE" sz="1800" dirty="0" err="1"/>
              <a:t>its</a:t>
            </a:r>
            <a:r>
              <a:rPr lang="de-DE" sz="1800" dirty="0"/>
              <a:t> </a:t>
            </a:r>
            <a:r>
              <a:rPr lang="de-DE" sz="1800" dirty="0" err="1"/>
              <a:t>benefits</a:t>
            </a:r>
            <a:r>
              <a:rPr lang="de-DE" sz="1800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1EDCC8-A8A0-452A-B4B0-EA027CA1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11355388" cy="361526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first holistic approach targeting the needs of a partially/fully censoring environment</a:t>
            </a:r>
          </a:p>
          <a:p>
            <a:r>
              <a:rPr lang="en-US" dirty="0"/>
              <a:t>Bases on proven technology</a:t>
            </a:r>
          </a:p>
          <a:p>
            <a:pPr lvl="1"/>
            <a:r>
              <a:rPr lang="en-US" dirty="0"/>
              <a:t>Reed-Solomon operations are well known</a:t>
            </a:r>
          </a:p>
          <a:p>
            <a:pPr lvl="1"/>
            <a:r>
              <a:rPr lang="en-US" dirty="0"/>
              <a:t>Mixing (and its limitations) are well known</a:t>
            </a:r>
          </a:p>
          <a:p>
            <a:r>
              <a:rPr lang="en-US" dirty="0"/>
              <a:t>Is </a:t>
            </a:r>
            <a:r>
              <a:rPr lang="en-US" dirty="0" err="1"/>
              <a:t>Cryptoagile</a:t>
            </a:r>
            <a:endParaRPr lang="en-US" dirty="0"/>
          </a:p>
          <a:p>
            <a:r>
              <a:rPr lang="en-US" dirty="0"/>
              <a:t>Allows diagnosis</a:t>
            </a:r>
          </a:p>
          <a:p>
            <a:r>
              <a:rPr lang="en-US" dirty="0"/>
              <a:t>Allows local trust</a:t>
            </a:r>
          </a:p>
          <a:p>
            <a:r>
              <a:rPr lang="en-US" dirty="0"/>
              <a:t>Gives full control of all privacy related parameters to the builder of the routing block.</a:t>
            </a:r>
          </a:p>
          <a:p>
            <a:r>
              <a:rPr lang="en-US" dirty="0"/>
              <a:t>Contributes </a:t>
            </a:r>
          </a:p>
          <a:p>
            <a:pPr lvl="1"/>
            <a:r>
              <a:rPr lang="en-US" dirty="0"/>
              <a:t>A new padding type not leaking any information about successful decryption.</a:t>
            </a:r>
          </a:p>
          <a:p>
            <a:pPr lvl="1"/>
            <a:r>
              <a:rPr lang="en-US" dirty="0"/>
              <a:t>An </a:t>
            </a:r>
            <a:r>
              <a:rPr lang="en-US" dirty="0" err="1"/>
              <a:t>addRedundancy</a:t>
            </a:r>
            <a:r>
              <a:rPr lang="en-US" dirty="0"/>
              <a:t> operation allowing to add redundancy and or decoy traffic without letting the routing node the type of data know.</a:t>
            </a:r>
          </a:p>
        </p:txBody>
      </p:sp>
    </p:spTree>
    <p:extLst>
      <p:ext uri="{BB962C8B-B14F-4D97-AF65-F5344CB8AC3E}">
        <p14:creationId xmlns:p14="http://schemas.microsoft.com/office/powerpoint/2010/main" val="11228763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7A6D0-7CA7-49CE-BC28-4704A395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Inhaltsplatzhalter 4" descr="Ein Bild, das Person, haltend, tragen, jung enthält.&#10;&#10;Automatisch generierte Beschreibung">
            <a:extLst>
              <a:ext uri="{FF2B5EF4-FFF2-40B4-BE49-F238E27FC236}">
                <a16:creationId xmlns:a16="http://schemas.microsoft.com/office/drawing/2014/main" id="{F50D0BBF-C1D7-44FA-A3DB-D3D88A06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-1558132"/>
            <a:ext cx="8416132" cy="8416132"/>
          </a:xfrm>
        </p:spPr>
      </p:pic>
    </p:spTree>
    <p:extLst>
      <p:ext uri="{BB962C8B-B14F-4D97-AF65-F5344CB8AC3E}">
        <p14:creationId xmlns:p14="http://schemas.microsoft.com/office/powerpoint/2010/main" val="2933695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417CB7C-9DA4-4532-95E7-5A6DA8A94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Addon </a:t>
            </a:r>
            <a:r>
              <a:rPr lang="en-US" dirty="0" err="1"/>
              <a:t>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019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D72A3A5D-DD1F-4FBE-90AB-6E38112FD30A}"/>
              </a:ext>
            </a:extLst>
          </p:cNvPr>
          <p:cNvSpPr/>
          <p:nvPr/>
        </p:nvSpPr>
        <p:spPr>
          <a:xfrm>
            <a:off x="6521116" y="169682"/>
            <a:ext cx="4228339" cy="418324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291B160-0F40-4F24-99AD-0D104E7F3C14}"/>
              </a:ext>
            </a:extLst>
          </p:cNvPr>
          <p:cNvSpPr/>
          <p:nvPr/>
        </p:nvSpPr>
        <p:spPr>
          <a:xfrm>
            <a:off x="4329071" y="169682"/>
            <a:ext cx="1927111" cy="418324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3D36977F-D29D-4834-8AE0-F34F4F87613E}"/>
              </a:ext>
            </a:extLst>
          </p:cNvPr>
          <p:cNvSpPr/>
          <p:nvPr/>
        </p:nvSpPr>
        <p:spPr>
          <a:xfrm>
            <a:off x="546755" y="169682"/>
            <a:ext cx="3524668" cy="4183243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C4954CA-D6E7-44A4-A419-47C630E3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RS-Operation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0E59C70-F352-44F9-B882-9E61AD29C5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8582" y="502205"/>
                <a:ext cx="3954168" cy="3615267"/>
              </a:xfrm>
            </p:spPr>
            <p:txBody>
              <a:bodyPr>
                <a:normAutofit fontScale="250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𝐷𝑎𝑚𝑎𝑔𝑒𝑑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228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e>
                          </m:mr>
                          <m:mr>
                            <m:e>
                              <m:r>
                                <a:rPr lang="de-DE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197</m:t>
                              </m:r>
                            </m:e>
                          </m:mr>
                          <m:mr>
                            <m:e>
                              <m:r>
                                <a:rPr lang="de-DE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e>
                          </m:mr>
                          <m:mr>
                            <m:e>
                              <m:r>
                                <a:rPr lang="de-DE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179</m:t>
                              </m:r>
                            </m:e>
                          </m:mr>
                          <m:mr>
                            <m:e>
                              <m:r>
                                <a:rPr lang="de-DE" i="1" strike="sngStrike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182</m:t>
                              </m:r>
                            </m:e>
                          </m:mr>
                        </m:m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228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GF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(256)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85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107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58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𝑟𝑒𝑑𝑢𝑐𝑒𝑑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29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85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28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120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107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64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58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215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GF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(256)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15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17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16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84</m:t>
                                  </m:r>
                                </m:e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29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GF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(256)</m:t>
                    </m:r>
                    <m:r>
                      <a:rPr lang="de-DE" i="1" dirty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66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244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78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215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244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219</m:t>
                              </m:r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244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192</m:t>
                              </m:r>
                            </m:e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251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𝑟𝑒𝑑𝑢𝑐𝑒𝑑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𝐷𝑎𝑚𝑎𝑔𝑒𝑑</m:t>
                        </m:r>
                      </m:sub>
                    </m:sSub>
                  </m:oMath>
                </a14:m>
                <a:r>
                  <a:rPr lang="de-DE" b="0" i="1" dirty="0">
                    <a:latin typeface="Cambria Math" panose="02040503050406030204" pitchFamily="18" charset="0"/>
                  </a:rPr>
                  <a:t>(GF(256))=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166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244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32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215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150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110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244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219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144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244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192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251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228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i="1" dirty="0">
                    <a:latin typeface="Cambria Math" panose="02040503050406030204" pitchFamily="18" charset="0"/>
                  </a:rPr>
                  <a:t>(GF(256))=</a:t>
                </a:r>
                <a:r>
                  <a:rPr lang="de-DE" dirty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229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240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de-DE" b="0" i="1" dirty="0">
                    <a:latin typeface="Cambria Math" panose="02040503050406030204" pitchFamily="18" charset="0"/>
                  </a:rPr>
                </a:br>
                <a:br>
                  <a:rPr lang="de-DE" b="0" i="1" dirty="0">
                    <a:latin typeface="Cambria Math" panose="02040503050406030204" pitchFamily="18" charset="0"/>
                  </a:rPr>
                </a:br>
                <a:endParaRPr lang="de-DE" b="0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20E59C70-F352-44F9-B882-9E61AD29C5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8582" y="502205"/>
                <a:ext cx="3954168" cy="361526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Verbinder: gewinkelt 5">
            <a:extLst>
              <a:ext uri="{FF2B5EF4-FFF2-40B4-BE49-F238E27FC236}">
                <a16:creationId xmlns:a16="http://schemas.microsoft.com/office/drawing/2014/main" id="{DD101D5C-28EA-4471-950F-DA9CF1834D63}"/>
              </a:ext>
            </a:extLst>
          </p:cNvPr>
          <p:cNvCxnSpPr>
            <a:cxnSpLocks/>
          </p:cNvCxnSpPr>
          <p:nvPr/>
        </p:nvCxnSpPr>
        <p:spPr>
          <a:xfrm flipV="1">
            <a:off x="3817856" y="1171895"/>
            <a:ext cx="2800726" cy="2449275"/>
          </a:xfrm>
          <a:prstGeom prst="bentConnector3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3">
                <a:extLst>
                  <a:ext uri="{FF2B5EF4-FFF2-40B4-BE49-F238E27FC236}">
                    <a16:creationId xmlns:a16="http://schemas.microsoft.com/office/drawing/2014/main" id="{FA9D916A-446B-4DB4-9BFE-D80C17D71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612" y="838200"/>
                <a:ext cx="3157872" cy="36152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40000" lnSpcReduction="20000"/>
              </a:bodyPr>
              <a:lstStyle>
                <a:lvl1pPr marL="2857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20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8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6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5430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00250" indent="-1714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tx1"/>
                  </a:buClr>
                  <a:buSzPct val="80000"/>
                  <a:buFont typeface="Wingdings 3" panose="05040102010807070707" pitchFamily="18" charset="2"/>
                  <a:buChar char=""/>
                  <a:defRPr sz="1400" kern="1200" cap="none">
                    <a:solidFill>
                      <a:schemeClr val="bg2">
                        <a:lumMod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229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99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240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GF</m:t>
                    </m:r>
                    <m:r>
                      <m:rPr>
                        <m:nor/>
                      </m:rPr>
                      <a:rPr lang="de-DE" i="1" dirty="0">
                        <a:latin typeface="Cambria Math" panose="02040503050406030204" pitchFamily="18" charset="0"/>
                      </a:rPr>
                      <m:t>(256)</m:t>
                    </m:r>
                    <m:r>
                      <a:rPr lang="de-DE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29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85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28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107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64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58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215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de-DE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𝑒𝑑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de-DE" i="1" dirty="0">
                    <a:latin typeface="Cambria Math" panose="02040503050406030204" pitchFamily="18" charset="0"/>
                  </a:rPr>
                  <a:t>(GF(256))=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74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228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13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96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197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65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179</m:t>
                              </m:r>
                            </m:e>
                          </m:mr>
                          <m:mr>
                            <m:e>
                              <m:r>
                                <a:rPr lang="de-DE" i="1" smtClean="0">
                                  <a:latin typeface="Cambria Math" panose="02040503050406030204" pitchFamily="18" charset="0"/>
                                </a:rPr>
                                <m:t>182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de-DE" i="1" dirty="0">
                    <a:latin typeface="Cambria Math" panose="02040503050406030204" pitchFamily="18" charset="0"/>
                  </a:rPr>
                </a:br>
                <a:br>
                  <a:rPr lang="de-DE" i="1" dirty="0">
                    <a:latin typeface="Cambria Math" panose="02040503050406030204" pitchFamily="18" charset="0"/>
                  </a:rPr>
                </a:br>
                <a:endParaRPr lang="de-DE" dirty="0"/>
              </a:p>
            </p:txBody>
          </p:sp>
        </mc:Choice>
        <mc:Fallback xmlns="">
          <p:sp>
            <p:nvSpPr>
              <p:cNvPr id="8" name="Inhaltsplatzhalter 3">
                <a:extLst>
                  <a:ext uri="{FF2B5EF4-FFF2-40B4-BE49-F238E27FC236}">
                    <a16:creationId xmlns:a16="http://schemas.microsoft.com/office/drawing/2014/main" id="{FA9D916A-446B-4DB4-9BFE-D80C17D7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12" y="838200"/>
                <a:ext cx="3157872" cy="36152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475DDBDE-D729-4C90-8288-4F10BF1D91EE}"/>
              </a:ext>
            </a:extLst>
          </p:cNvPr>
          <p:cNvCxnSpPr/>
          <p:nvPr/>
        </p:nvCxnSpPr>
        <p:spPr>
          <a:xfrm>
            <a:off x="7343382" y="2975311"/>
            <a:ext cx="631596" cy="0"/>
          </a:xfrm>
          <a:prstGeom prst="line">
            <a:avLst/>
          </a:prstGeom>
          <a:ln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AF6E941-B6E4-47CB-9D15-908E6476819A}"/>
              </a:ext>
            </a:extLst>
          </p:cNvPr>
          <p:cNvCxnSpPr/>
          <p:nvPr/>
        </p:nvCxnSpPr>
        <p:spPr>
          <a:xfrm>
            <a:off x="7343382" y="3041986"/>
            <a:ext cx="631596" cy="0"/>
          </a:xfrm>
          <a:prstGeom prst="line">
            <a:avLst/>
          </a:prstGeom>
          <a:ln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6934672-116D-4A91-A007-822D47CAAD05}"/>
              </a:ext>
            </a:extLst>
          </p:cNvPr>
          <p:cNvCxnSpPr/>
          <p:nvPr/>
        </p:nvCxnSpPr>
        <p:spPr>
          <a:xfrm>
            <a:off x="7343382" y="3120567"/>
            <a:ext cx="631596" cy="0"/>
          </a:xfrm>
          <a:prstGeom prst="line">
            <a:avLst/>
          </a:prstGeom>
          <a:ln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B3BCDCAA-B179-4E1F-B83F-C838B661B963}"/>
              </a:ext>
            </a:extLst>
          </p:cNvPr>
          <p:cNvCxnSpPr/>
          <p:nvPr/>
        </p:nvCxnSpPr>
        <p:spPr>
          <a:xfrm>
            <a:off x="7343382" y="3192005"/>
            <a:ext cx="631596" cy="0"/>
          </a:xfrm>
          <a:prstGeom prst="line">
            <a:avLst/>
          </a:prstGeom>
          <a:ln>
            <a:solidFill>
              <a:srgbClr val="FF0000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EEF675CF-35A6-4FD6-8267-DD1B62B57431}"/>
              </a:ext>
            </a:extLst>
          </p:cNvPr>
          <p:cNvSpPr txBox="1"/>
          <p:nvPr/>
        </p:nvSpPr>
        <p:spPr>
          <a:xfrm>
            <a:off x="836612" y="169682"/>
            <a:ext cx="3490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Adding redundancy information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B98F3FA-DB03-4D21-89A5-42B0DE5D5A4E}"/>
              </a:ext>
            </a:extLst>
          </p:cNvPr>
          <p:cNvSpPr txBox="1"/>
          <p:nvPr/>
        </p:nvSpPr>
        <p:spPr>
          <a:xfrm>
            <a:off x="4326903" y="214376"/>
            <a:ext cx="1929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Lo(u/s)</a:t>
            </a:r>
            <a:r>
              <a:rPr lang="en-US" sz="1200" dirty="0" err="1"/>
              <a:t>sy</a:t>
            </a:r>
            <a:r>
              <a:rPr lang="en-US" sz="1200" dirty="0"/>
              <a:t> transmission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DC6FBC0-4F02-444E-ADB8-ABF187A4E046}"/>
              </a:ext>
            </a:extLst>
          </p:cNvPr>
          <p:cNvSpPr txBox="1"/>
          <p:nvPr/>
        </p:nvSpPr>
        <p:spPr>
          <a:xfrm>
            <a:off x="6521116" y="203546"/>
            <a:ext cx="3490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Recovering data</a:t>
            </a:r>
          </a:p>
        </p:txBody>
      </p:sp>
    </p:spTree>
    <p:extLst>
      <p:ext uri="{BB962C8B-B14F-4D97-AF65-F5344CB8AC3E}">
        <p14:creationId xmlns:p14="http://schemas.microsoft.com/office/powerpoint/2010/main" val="273533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16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954CA-D6E7-44A4-A419-47C630E3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GF-Log Table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1BA75AD-38FB-43C0-ACBE-A0BBB13BB0F3}"/>
              </a:ext>
            </a:extLst>
          </p:cNvPr>
          <p:cNvSpPr txBox="1"/>
          <p:nvPr/>
        </p:nvSpPr>
        <p:spPr>
          <a:xfrm>
            <a:off x="684212" y="117367"/>
            <a:ext cx="10418237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omega=8</a:t>
            </a:r>
          </a:p>
          <a:p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Add:xor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; sub=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xor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; </a:t>
            </a:r>
          </a:p>
          <a:p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mul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=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iif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(c1 == 0 || c2 == 0;0; 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[c1] + 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[c2]-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iif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[c1] + 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[c2]&gt;2^8-1;2^"+omega+"-1;0)]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div=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iif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(c1 == 0;0;iif(c2==0;illegal;gfilog[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[c1] - 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[c2]+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iif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(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[c1] - 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gfLog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[c2]&lt;&gt;0;2^"+omega+"-1;0))]</a:t>
            </a:r>
          </a:p>
          <a:p>
            <a:endParaRPr lang="en-US" sz="800" dirty="0">
              <a:latin typeface="Miriam Fixed" panose="020B0509050101010101" pitchFamily="49" charset="-79"/>
              <a:cs typeface="Miriam Fixed" panose="020B0509050101010101" pitchFamily="49" charset="-79"/>
            </a:endParaRP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| num | log |</a:t>
            </a:r>
            <a:r>
              <a:rPr lang="en-US" sz="800" dirty="0" err="1">
                <a:latin typeface="Miriam Fixed" panose="020B0509050101010101" pitchFamily="49" charset="-79"/>
                <a:cs typeface="Miriam Fixed" panose="020B0509050101010101" pitchFamily="49" charset="-79"/>
              </a:rPr>
              <a:t>ilog</a:t>
            </a:r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+-----+-----+-----+  +-----+-----+-----+  +-----+-----+-----+  +-----+-----+-----+  +-----+-----+-----+  +-----+-----+-----+  +-----+-----+-----+  +-----+-----+-----+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0 |  -1 |   1 |  |  32 |   5 | 157 |  |  64 |   6 |  95 |  |  96 |  30 | 217 |  | 128 |   7 | 133 |  | 160 |  55 | 230 |  | 192 |  31 | 130 |  | 224 | 203 |  18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1 |   0 |   2 |  |  33 | 138 |  39 |  |  65 | 191 | 190 |  |  97 |  66 | 175 |  | 129 | 112 |  23 |  | 161 |  63 | 209 |  | 193 |  45 |  25 |  | 225 |  89 |  36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2 |   1 |   4 |  |  34 | 101 |  78 |  |  66 | 139 |  97 |  |  98 | 182 |  67 |  | 130 | 192 |  46 |  | 162 | 209 | 191 |  | 194 |  67 |  50 |  | 226 |  95 |  72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3 |  25 |   8 |  |  35 |  47 | 156 |  |  67 |  98 | 194 |  |  99 | 163 | 134 |  | 131 | 247 |  92 |  | 163 |  91 |  99 |  | 195 | 216 | 100 |  | 227 | 176 | 144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4 |   2 |  16 |  |  36 | 225 |  37 |  |  68 | 102 | 153 |  | 100 | 195 |  17 |  | 132 | 140 | 184 |  | 164 | 149 | 198 |  | 196 | 183 | 200 |  | 228 | 156 |  61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5 |  50 |  32 |  |  37 |  36 |  74 |  |  69 | 221 |  47 |  | 101 |  72 |  34 |  | 133 | 128 | 109 |  | 165 | 188 | 145 |  | 197 | 123 | 141 |  | 229 | 169 | 122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6 |  26 |  64 |  |  38 |  15 | 148 |  |  70 |  48 |  94 |  | 102 | 126 |  68 |  | 134 |  99 | 218 |  | 166 | 207 |  63 |  | 198 | 164 |   7 |  | 230 | 160 | 244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7 | 198 | 128 |  |  39 |  33 |  53 |  |  71 | 253 | 188 |  | 103 | 110 | 136 |  | 135 |  13 | 169 |  | 167 | 205 | 126 |  | 199 | 118 |  14 |  | 231 |  81 | 245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8 |   3 |  29 |  |  40 |  53 | 106 |  |  72 | 226 | 101 |  | 104 | 107 |  13 |  | 136 | 103 |  79 |  | 168 | 144 | 252 |  | 200 | 196 |  28 |  | 232 |  11 | 247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 9 | 223 |  58 |  |  41 | 147 | 212 |  |  73 | 152 | 202 |  | 105 |  58 |  26 |  | 137 |  74 | 158 |  | 169 | 135 | 229 |  | 201 |  23 |  56 |  | 233 | 245 | 243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10 |  51 | 116 |  |  42 | 142 | 181 |  |  74 |  37 | 137 |  | 106 |  40 |  52 |  | 138 | 222 |  33 |  | 170 | 151 | 215 |  | 202 |  73 | 112 |  | 234 |  22 | 251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11 | 238 | 232 |  |  43 | 218 | 119 |  |  75 | 179 |  15 |  | 107 |  84 | 104 |  | 139 | 237 |  66 |  | 171 | 178 | 179 |  | 203 | 236 | 224 |  | 235 | 235 | 235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12 |  27 | 205 |  |  44 | 240 | 238 |  |  76 |  16 |  30 |  | 108 | 250 | 208 |  | 140 |  49 | 132 |  | 172 | 220 | 123 |  | 204 | 127 | 221 |  | 236 | 122 | 203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13 | 104 | 135 |  |  45 |  18 | 193 |  |  77 | 145 |  60 |  | 109 | 133 | 189 |  | 141 | 197 |  21 |  | 173 | 252 | 246 |  | 205 |  12 | 167 |  | 237 | 117 | 139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14 | 199 |  19 |  |  46 | 130 | 159 |  |  78 |  34 | 120 |  | 110 | 186 | 103 |  | 142 | 254 |  42 |  | 174 | 190 | 241 |  | 206 | 111 |  83 |  | 238 |  44 |  11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15 |  75 |  38 |  |  47 |  69 |  35 |  |  79 | 136 | 240 |  | 111 |  61 | 206 |  | 143 |  24 |  84 |  | 175 |  97 | 255 |  | 207 | 246 | 166 |  | 239 | 215 |  22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16 |   4 |  76 |  |  48 |  29 |  70 |  |  80 |  54 | 253 |  | 112 | 202 | 129 |  | 144 | 227 | 168 |  | 176 | 242 | 227 |  | 208 | 108 |  81 |  | 240 |  79 |  44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17 | 100 | 152 |  |  49 | 181 | 140 |  |  81 | 208 | 231 |  | 113 |  94 |  31 |  | 145 | 165 |  77 |  | 177 |  86 | 219 |  | 209 | 161 | 162 |  | 241 | 174 |  88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18 | 224 |  45 |  |  50 | 194 |   5 |  |  82 | 148 | 211 |  | 114 | 155 |  62 |  | 146 | 153 | 154 |  | 178 | 211 | 171 |  | 210 |  59 |  89 |  | 242 | 213 | 176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19 |  14 |  90 |  |  51 | 125 |  10 |  |  83 | 206 | 187 |  | 115 | 159 | 124 |  | 147 | 119 |  41 |  | 179 | 171 |  75 |  | 211 |  82 | 178 |  | 243 | 233 | 125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20 |  52 | 180 |  |  52 | 106 |  20 |  |  84 | 143 | 107 |  | 116 |  10 | 248 |  | 148 |  38 |  82 |  | 180 |  20 | 150 |  | 212 |  41 | 121 |  | 244 | 230 | 250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21 | 141 | 117 |  |  53 |  39 |  40 |  |  85 | 150 | 214 |  | 117 |  21 | 237 |  | 149 | 184 | 164 |  | 181 |  42 |  49 |  | 213 | 157 | 242 |  | 245 | 231 | 233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22 | 239 | 234 |  |  54 | 249 |  80 |  |  86 | 219 | 177 |  | 118 | 121 | 199 |  | 150 | 180 |  85 |  | 182 |  93 |  98 |  | 214 |  85 | 249 |  | 246 | 173 | 207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23 | 129 | 201 |  |  55 | 185 | 160 |  |  87 | 189 | 127 |  | 119 |  43 | 147 |  | 151 | 124 | 170 |  | 183 | 158 | 196 |  | 215 | 170 | 239 |  | 247 | 232 | 131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24 |  28 | 143 |  |  56 | 201 |  93 |  |  88 | 241 | 254 |  | 120 |  78 |  59 |  | 152 |  17 |  73 |  | 184 | 132 | 149 |  | 216 | 251 | 195 |  | 248 | 116 |  27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25 | 193 |   3 |  |  57 | 154 | 186 |  |  89 | 210 | 225 |  | 121 | 212 | 118 |  | 153 |  68 | 146 |  | 185 |  60 |  55 |  | 217 |  96 | 155 |  | 249 | 214 |  54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26 | 105 |   6 |  |  58 |   9 | 105 |  |  90 |  19 | 223 |  | 122 | 229 | 236 |  | 154 | 146 |  57 |  | 186 |  57 | 110 |  | 218 | 134 |  43 |  | 250 | 244 | 108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27 | 248 |  12 |  |  59 | 120 | 210 |  |  91 |  92 | 163 |  | 123 | 172 | 197 |  | 155 | 217 | 114 |  | 187 |  83 | 220 |  | 219 | 177 |  86 |  | 251 | 234 | 216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28 | 200 |  24 |  |  60 |  77 | 185 |  |  92 | 131 |  91 |  | 124 | 115 | 151 |  | 156 |  35 | 228 |  | 188 |  71 | 165 |  | 220 | 187 | 172 |  | 252 | 168 | 173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29 |   8 |  48 |  |  61 | 228 | 111 |  |  93 |  56 | 182 |  | 125 | 243 |  51 |  | 157 |  32 | 213 |  | 189 | 109 |  87 |  | 221 | 204 |  69 |  | 253 |  80 |  71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30 |  76 |  96 |  |  62 | 114 | 222 |  |  94 |  70 | 113 |  | 126 | 167 | 102 |  | 158 | 137 | 183 |  | 190 |  65 | 174 |  | 222 |  62 | 138 |  | 254 |  88 | 142 |  </a:t>
            </a:r>
          </a:p>
          <a:p>
            <a:r>
              <a:rPr lang="en-US" sz="800" dirty="0">
                <a:latin typeface="Miriam Fixed" panose="020B0509050101010101" pitchFamily="49" charset="-79"/>
                <a:cs typeface="Miriam Fixed" panose="020B0509050101010101" pitchFamily="49" charset="-79"/>
              </a:rPr>
              <a:t>|  31 | 113 | 192 |  |  63 | 166 | 161 |  |  95 |  64 | 226 |  | 127 |  87 | 204 |  | 159 |  46 | 115 |  | 191 | 162 |  65 |  | 223 |  90 |   9 |  | 255 | 175 |  -1 |</a:t>
            </a:r>
          </a:p>
        </p:txBody>
      </p:sp>
    </p:spTree>
    <p:extLst>
      <p:ext uri="{BB962C8B-B14F-4D97-AF65-F5344CB8AC3E}">
        <p14:creationId xmlns:p14="http://schemas.microsoft.com/office/powerpoint/2010/main" val="36132636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4954CA-D6E7-44A4-A419-47C630E32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9539288" cy="1507067"/>
          </a:xfrm>
        </p:spPr>
        <p:txBody>
          <a:bodyPr/>
          <a:lstStyle/>
          <a:p>
            <a:r>
              <a:rPr lang="en-US" dirty="0"/>
              <a:t>Properties for the Dispersal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3E4D58C-5D53-4874-AE20-A8D502863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9729788" cy="3615267"/>
              </a:xfrm>
            </p:spPr>
            <p:txBody>
              <a:bodyPr/>
              <a:lstStyle/>
              <a:p>
                <a:r>
                  <a:rPr lang="en-US" dirty="0"/>
                  <a:t>It is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×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 matrix</a:t>
                </a:r>
              </a:p>
              <a:p>
                <a:r>
                  <a:rPr lang="en-US" dirty="0"/>
                  <a:t>Any sub-matrix formed by deleting m rows of the matrix is invertible</a:t>
                </a:r>
              </a:p>
              <a:p>
                <a:pPr lvl="1"/>
                <a:r>
                  <a:rPr lang="en-US" dirty="0"/>
                  <a:t>Determinant ≠0</a:t>
                </a:r>
              </a:p>
              <a:p>
                <a:pPr lvl="1"/>
                <a:r>
                  <a:rPr lang="en-US" dirty="0"/>
                  <a:t>Eigenvalues of the matrix ≠0</a:t>
                </a:r>
              </a:p>
              <a:p>
                <a:pPr lvl="1"/>
                <a:r>
                  <a:rPr lang="en-US" dirty="0"/>
                  <a:t>Rows and columns are linearly independent</a:t>
                </a:r>
              </a:p>
              <a:p>
                <a:pPr lvl="1"/>
                <a:r>
                  <a:rPr lang="en-US" dirty="0"/>
                  <a:t>All operations may be applied over a finite field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𝐺𝐹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D3E4D58C-5D53-4874-AE20-A8D502863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9729788" cy="3615267"/>
              </a:xfrm>
              <a:blipFill>
                <a:blip r:embed="rId2"/>
                <a:stretch>
                  <a:fillRect l="-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811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type-0 remailer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Unknown sending and receiving nodes</a:t>
            </a:r>
          </a:p>
          <a:p>
            <a:pPr>
              <a:buFontTx/>
              <a:buChar char="-"/>
            </a:pPr>
            <a:r>
              <a:rPr lang="en-US" dirty="0"/>
              <a:t>Only MV as endpoints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4544736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Type-0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>
              <a:buFontTx/>
              <a:buChar char="-"/>
            </a:pPr>
            <a:r>
              <a:rPr lang="en-US" dirty="0"/>
              <a:t>Easily observable </a:t>
            </a:r>
            <a:br>
              <a:rPr lang="en-US" dirty="0"/>
            </a:br>
            <a:r>
              <a:rPr lang="en-US" dirty="0"/>
              <a:t>(no encryption and identical, observable content)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621620" y="3097103"/>
            <a:ext cx="4777123" cy="1390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algn="ctr">
              <a:buFontTx/>
              <a:buChar char="-"/>
            </a:pPr>
            <a:r>
              <a:rPr lang="en-US" dirty="0"/>
              <a:t>Anonymity breakable by remailer</a:t>
            </a:r>
          </a:p>
        </p:txBody>
      </p:sp>
    </p:spTree>
    <p:extLst>
      <p:ext uri="{BB962C8B-B14F-4D97-AF65-F5344CB8AC3E}">
        <p14:creationId xmlns:p14="http://schemas.microsoft.com/office/powerpoint/2010/main" val="4450319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type-0 remailer (</a:t>
            </a:r>
            <a:r>
              <a:rPr lang="en-US" sz="1800" dirty="0" err="1"/>
              <a:t>Nym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unknown sending and receiving nodes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4544736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Type-0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No dedicated Transport protocol</a:t>
            </a:r>
          </a:p>
          <a:p>
            <a:pPr>
              <a:buFontTx/>
              <a:buChar char="-"/>
            </a:pPr>
            <a:r>
              <a:rPr lang="en-US" dirty="0"/>
              <a:t>Easily observable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491554" y="3134879"/>
            <a:ext cx="4544736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Font typeface="Wingdings 3" panose="05040102010807070707" pitchFamily="18" charset="2"/>
              <a:buNone/>
            </a:pPr>
            <a:r>
              <a:rPr lang="en-US" dirty="0"/>
              <a:t>+ No dedicated transport protocol</a:t>
            </a:r>
          </a:p>
          <a:p>
            <a:pPr algn="ctr">
              <a:buFontTx/>
              <a:buChar char="-"/>
            </a:pPr>
            <a:r>
              <a:rPr lang="en-US" dirty="0"/>
              <a:t>Anonymity breakable by router</a:t>
            </a:r>
          </a:p>
        </p:txBody>
      </p:sp>
    </p:spTree>
    <p:extLst>
      <p:ext uri="{BB962C8B-B14F-4D97-AF65-F5344CB8AC3E}">
        <p14:creationId xmlns:p14="http://schemas.microsoft.com/office/powerpoint/2010/main" val="1306017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type-1 remailer (</a:t>
            </a:r>
            <a:r>
              <a:rPr lang="en-US" sz="1800" dirty="0" err="1"/>
              <a:t>Cypherpunk</a:t>
            </a:r>
            <a:r>
              <a:rPr lang="en-US" sz="1800" dirty="0"/>
              <a:t>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unknown sending and receiving nodes</a:t>
            </a:r>
          </a:p>
          <a:p>
            <a:pPr>
              <a:buFontTx/>
              <a:buChar char="-"/>
            </a:pPr>
            <a:r>
              <a:rPr lang="en-US" dirty="0"/>
              <a:t>Only MV as endpoints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5184710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Type-1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None/>
            </a:pPr>
            <a:r>
              <a:rPr lang="en-US" dirty="0"/>
              <a:t>+ No dedicated Transport protocol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Recipient may be any Email-Address</a:t>
            </a:r>
          </a:p>
          <a:p>
            <a:pPr>
              <a:buFontTx/>
              <a:buChar char="-"/>
            </a:pPr>
            <a:r>
              <a:rPr lang="en-US" dirty="0"/>
              <a:t>Easily observable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737814" y="3252391"/>
            <a:ext cx="4544736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None/>
            </a:pPr>
            <a:r>
              <a:rPr lang="en-US" dirty="0"/>
              <a:t>+ No dedicated anonymity protocol</a:t>
            </a:r>
          </a:p>
          <a:p>
            <a:pPr algn="ctr">
              <a:buFontTx/>
              <a:buChar char="-"/>
            </a:pPr>
            <a:r>
              <a:rPr lang="en-US" dirty="0"/>
              <a:t>Anonymity breakable by router</a:t>
            </a:r>
          </a:p>
        </p:txBody>
      </p:sp>
    </p:spTree>
    <p:extLst>
      <p:ext uri="{BB962C8B-B14F-4D97-AF65-F5344CB8AC3E}">
        <p14:creationId xmlns:p14="http://schemas.microsoft.com/office/powerpoint/2010/main" val="469558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for Anonymity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1" y="685800"/>
            <a:ext cx="5716589" cy="3615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Distribute data</a:t>
            </a:r>
          </a:p>
          <a:p>
            <a:pPr lvl="1"/>
            <a:r>
              <a:rPr lang="en-US" dirty="0"/>
              <a:t>Across multiple nodes</a:t>
            </a:r>
          </a:p>
          <a:p>
            <a:r>
              <a:rPr lang="en-US" dirty="0"/>
              <a:t>Hide data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r>
              <a:rPr lang="en-US" dirty="0"/>
              <a:t>Mimicking of traffic (content and size wise)</a:t>
            </a:r>
          </a:p>
          <a:p>
            <a:pPr lvl="1"/>
            <a:r>
              <a:rPr lang="en-US" dirty="0"/>
              <a:t>Side channel transmission</a:t>
            </a:r>
          </a:p>
          <a:p>
            <a:r>
              <a:rPr lang="en-US" dirty="0"/>
              <a:t>Outcurve censorship measurements</a:t>
            </a:r>
          </a:p>
          <a:p>
            <a:pPr lvl="1"/>
            <a:r>
              <a:rPr lang="en-US" dirty="0"/>
              <a:t>Use modified TCP stacks </a:t>
            </a:r>
          </a:p>
          <a:p>
            <a:pPr lvl="1"/>
            <a:r>
              <a:rPr lang="en-US" dirty="0"/>
              <a:t>Use UDP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6F6D1D9-9B3E-4605-81AD-8ED998FE19B1}"/>
              </a:ext>
            </a:extLst>
          </p:cNvPr>
          <p:cNvSpPr txBox="1">
            <a:spLocks/>
          </p:cNvSpPr>
          <p:nvPr/>
        </p:nvSpPr>
        <p:spPr>
          <a:xfrm>
            <a:off x="6722507" y="685800"/>
            <a:ext cx="4429326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50674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type-2 remailer (Mixmaster)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Unobservable message size</a:t>
            </a:r>
          </a:p>
          <a:p>
            <a:pPr marL="0" indent="0">
              <a:buNone/>
            </a:pPr>
            <a:r>
              <a:rPr lang="en-US" dirty="0"/>
              <a:t>+ unknown sending and receiving nodes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5782322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Type-2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Constant message size</a:t>
            </a:r>
          </a:p>
          <a:p>
            <a:pPr marL="0" indent="0">
              <a:buNone/>
            </a:pPr>
            <a:r>
              <a:rPr lang="en-US" dirty="0"/>
              <a:t>+ No dedicated Transport protocol</a:t>
            </a:r>
          </a:p>
          <a:p>
            <a:pPr>
              <a:buFontTx/>
              <a:buChar char="-"/>
            </a:pPr>
            <a:r>
              <a:rPr lang="en-US" dirty="0"/>
              <a:t>Dedicated protocol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  <a:p>
            <a:pPr>
              <a:buFontTx/>
              <a:buChar char="-"/>
            </a:pPr>
            <a:r>
              <a:rPr lang="en-US" dirty="0"/>
              <a:t>Messages identifiable as PGP encrypted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161348" y="3329127"/>
            <a:ext cx="5869304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None/>
            </a:pPr>
            <a:r>
              <a:rPr lang="en-US" dirty="0"/>
              <a:t>+ Multiple message paths possible for chunks</a:t>
            </a:r>
          </a:p>
        </p:txBody>
      </p:sp>
    </p:spTree>
    <p:extLst>
      <p:ext uri="{BB962C8B-B14F-4D97-AF65-F5344CB8AC3E}">
        <p14:creationId xmlns:p14="http://schemas.microsoft.com/office/powerpoint/2010/main" val="3479413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(Mimicking) compared to a type-3 remailer (Mixmaster)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Unobservable message size</a:t>
            </a:r>
          </a:p>
          <a:p>
            <a:pPr marL="0" indent="0">
              <a:buNone/>
            </a:pPr>
            <a:r>
              <a:rPr lang="en-US" dirty="0"/>
              <a:t>+unknown sending and receiving nodes</a:t>
            </a:r>
          </a:p>
          <a:p>
            <a:pPr>
              <a:buFontTx/>
              <a:buChar char="-"/>
            </a:pPr>
            <a:r>
              <a:rPr lang="en-US" dirty="0"/>
              <a:t>Higher complexity</a:t>
            </a:r>
          </a:p>
          <a:p>
            <a:pPr>
              <a:buFontTx/>
              <a:buChar char="-"/>
            </a:pPr>
            <a:r>
              <a:rPr lang="en-US" dirty="0"/>
              <a:t>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5782322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Type-3 Remailer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Simple implementation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Constant message size</a:t>
            </a:r>
          </a:p>
          <a:p>
            <a:pPr>
              <a:buFontTx/>
              <a:buChar char="-"/>
            </a:pPr>
            <a:r>
              <a:rPr lang="en-US" dirty="0"/>
              <a:t>Dedicated protocol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E2B16AA-8790-4328-896E-6C9547ACFF18}"/>
              </a:ext>
            </a:extLst>
          </p:cNvPr>
          <p:cNvSpPr txBox="1">
            <a:spLocks/>
          </p:cNvSpPr>
          <p:nvPr/>
        </p:nvSpPr>
        <p:spPr>
          <a:xfrm>
            <a:off x="3161348" y="3329127"/>
            <a:ext cx="5869304" cy="14115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panose="05040102010807070707" pitchFamily="18" charset="2"/>
              <a:buNone/>
            </a:pPr>
            <a:r>
              <a:rPr lang="en-US" b="1" dirty="0"/>
              <a:t>Common</a:t>
            </a:r>
          </a:p>
          <a:p>
            <a:pPr marL="0" indent="0" algn="ctr">
              <a:buNone/>
            </a:pPr>
            <a:r>
              <a:rPr lang="en-US" dirty="0"/>
              <a:t>+ Multiple message paths possible for chunks</a:t>
            </a:r>
          </a:p>
        </p:txBody>
      </p:sp>
    </p:spTree>
    <p:extLst>
      <p:ext uri="{BB962C8B-B14F-4D97-AF65-F5344CB8AC3E}">
        <p14:creationId xmlns:p14="http://schemas.microsoft.com/office/powerpoint/2010/main" val="23339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MessageVortex</a:t>
            </a:r>
            <a:br>
              <a:rPr lang="en-US" dirty="0"/>
            </a:br>
            <a:r>
              <a:rPr lang="en-US" sz="1800" dirty="0"/>
              <a:t>MV compared to a DC-Network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1"/>
            <a:ext cx="5325971" cy="2743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MessageVortex</a:t>
            </a:r>
          </a:p>
          <a:p>
            <a:pPr marL="0" indent="0">
              <a:buNone/>
            </a:pPr>
            <a:r>
              <a:rPr lang="en-US" dirty="0"/>
              <a:t>+ </a:t>
            </a:r>
            <a:r>
              <a:rPr lang="en-US" dirty="0" err="1"/>
              <a:t>Steganogragphically</a:t>
            </a:r>
            <a:r>
              <a:rPr lang="en-US" dirty="0"/>
              <a:t> secured transport</a:t>
            </a:r>
          </a:p>
          <a:p>
            <a:pPr marL="0" indent="0">
              <a:buNone/>
            </a:pPr>
            <a:r>
              <a:rPr lang="en-US" dirty="0"/>
              <a:t>+ Protocol agnostic</a:t>
            </a:r>
          </a:p>
          <a:p>
            <a:pPr marL="0" indent="0">
              <a:buNone/>
            </a:pPr>
            <a:r>
              <a:rPr lang="en-US" dirty="0"/>
              <a:t>+ Unobservable message size</a:t>
            </a:r>
          </a:p>
          <a:p>
            <a:pPr>
              <a:buFontTx/>
              <a:buChar char="-"/>
            </a:pPr>
            <a:r>
              <a:rPr lang="en-US" dirty="0"/>
              <a:t>Possibly higher transport overhead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87072AA-9056-43A6-A534-63D38E8C13D6}"/>
              </a:ext>
            </a:extLst>
          </p:cNvPr>
          <p:cNvSpPr txBox="1">
            <a:spLocks/>
          </p:cNvSpPr>
          <p:nvPr/>
        </p:nvSpPr>
        <p:spPr>
          <a:xfrm>
            <a:off x="6096000" y="685799"/>
            <a:ext cx="6027174" cy="274320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r>
              <a:rPr lang="en-US" b="1" dirty="0"/>
              <a:t>DC-Network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+ Known weaknesses</a:t>
            </a:r>
          </a:p>
          <a:p>
            <a:pPr>
              <a:buFontTx/>
              <a:buChar char="-"/>
            </a:pPr>
            <a:r>
              <a:rPr lang="en-US" dirty="0"/>
              <a:t>Dedicated protocol</a:t>
            </a:r>
          </a:p>
          <a:p>
            <a:pPr>
              <a:buFontTx/>
              <a:buChar char="-"/>
            </a:pPr>
            <a:r>
              <a:rPr lang="en-US" dirty="0"/>
              <a:t>Requires internet infrastructure</a:t>
            </a:r>
          </a:p>
          <a:p>
            <a:pPr>
              <a:buFontTx/>
              <a:buChar char="-"/>
            </a:pPr>
            <a:r>
              <a:rPr lang="en-US" dirty="0"/>
              <a:t>Complex two way communication pattern (identifiable and pretty unique)</a:t>
            </a:r>
          </a:p>
          <a:p>
            <a:pPr>
              <a:buFontTx/>
              <a:buChar char="-"/>
            </a:pPr>
            <a:r>
              <a:rPr lang="en-US" dirty="0"/>
              <a:t>Message sizes/transfer volumes are typically known</a:t>
            </a:r>
          </a:p>
          <a:p>
            <a:pPr>
              <a:buFontTx/>
              <a:buChar char="-"/>
            </a:pPr>
            <a:r>
              <a:rPr lang="en-US" dirty="0"/>
              <a:t>Hard to secure against active adversaries</a:t>
            </a:r>
          </a:p>
          <a:p>
            <a:pPr>
              <a:buFontTx/>
              <a:buChar char="-"/>
            </a:pPr>
            <a:r>
              <a:rPr lang="en-US" dirty="0"/>
              <a:t>Requires typically an ideal broadcast</a:t>
            </a:r>
          </a:p>
        </p:txBody>
      </p:sp>
    </p:spTree>
    <p:extLst>
      <p:ext uri="{BB962C8B-B14F-4D97-AF65-F5344CB8AC3E}">
        <p14:creationId xmlns:p14="http://schemas.microsoft.com/office/powerpoint/2010/main" val="2152992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 Block</a:t>
            </a:r>
            <a:br>
              <a:rPr lang="en-US" dirty="0"/>
            </a:br>
            <a:r>
              <a:rPr lang="en-US" sz="1800" dirty="0"/>
              <a:t>Header block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604758-4B86-42A8-870C-A50E68A19916}"/>
              </a:ext>
            </a:extLst>
          </p:cNvPr>
          <p:cNvSpPr txBox="1"/>
          <p:nvPr/>
        </p:nvSpPr>
        <p:spPr>
          <a:xfrm>
            <a:off x="182253" y="863601"/>
            <a:ext cx="12009747" cy="3231654"/>
          </a:xfrm>
          <a:prstGeom prst="rect">
            <a:avLst/>
          </a:prstGeom>
          <a:noFill/>
        </p:spPr>
        <p:txBody>
          <a:bodyPr wrap="square" numCol="2" spcCol="720000">
            <a:spAutoFit/>
          </a:bodyPr>
          <a:lstStyle/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HeaderBlock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::= SEQUENCE {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Public key of the identity representing this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transmission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identityKey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AsymmetricKey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serial identifying this block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serial              INTEGER (0..maxSerial),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number of times this block may be replayed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(Tuple is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identityKey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, serial while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UsagePeriod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of block)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maxReplays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INTEGER (0..maxNumberOfReplays),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subsequent Blocks are not processed before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valid time.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Host may reject too long retention.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Recomended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validity support &gt;=1Mt.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valid           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UsagePeriod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represents the chained secret which has to be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found in subsequent blocks prevents reassembly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attack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forwardSecret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ChainSecret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 contains the MAC-Algorithm used for signing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signAlgorithm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MacAlgorithmSpec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administrative requests such as quota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requests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requests            SEQUENCE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   (SIZE (0..maxNumberOfRequests))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   OF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HeaderRequest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Reply Block for the requests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requestReplyBlock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RoutingCombo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padding and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identitifier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required to solve the 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cryptopuzzle</a:t>
            </a:r>
            <a:endParaRPr lang="en-US" sz="1200" dirty="0">
              <a:latin typeface="Miriam Fixed" panose="020B0604020202020204" pitchFamily="49" charset="-79"/>
              <a:cs typeface="Miriam Fixed" panose="020B0604020202020204" pitchFamily="49" charset="-79"/>
            </a:endParaRP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identifier  [12201]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PuzzleIdentifier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OPTIONAL,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This is for solving crypto puzzles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2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proofOfWork</a:t>
            </a:r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[12202] OCTET STRING OPTIONAL</a:t>
            </a:r>
          </a:p>
          <a:p>
            <a:r>
              <a:rPr lang="en-US" sz="12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1999375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 Block</a:t>
            </a:r>
            <a:br>
              <a:rPr lang="en-US" dirty="0"/>
            </a:br>
            <a:r>
              <a:rPr lang="en-US" sz="1800" dirty="0"/>
              <a:t>Routing Block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8604758-4B86-42A8-870C-A50E68A19916}"/>
              </a:ext>
            </a:extLst>
          </p:cNvPr>
          <p:cNvSpPr txBox="1"/>
          <p:nvPr/>
        </p:nvSpPr>
        <p:spPr>
          <a:xfrm>
            <a:off x="182253" y="505383"/>
            <a:ext cx="12009747" cy="4247317"/>
          </a:xfrm>
          <a:prstGeom prst="rect">
            <a:avLst/>
          </a:prstGeom>
          <a:noFill/>
        </p:spPr>
        <p:txBody>
          <a:bodyPr wrap="square" numCol="2" spcCol="720000">
            <a:spAutoFit/>
          </a:bodyPr>
          <a:lstStyle/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RoutingBlock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::= SEQUENCE {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the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routingCombos</a:t>
            </a:r>
            <a:endParaRPr lang="en-US" sz="1000" dirty="0">
              <a:latin typeface="Miriam Fixed" panose="020B0604020202020204" pitchFamily="49" charset="-79"/>
              <a:cs typeface="Miriam Fixed" panose="020B0604020202020204" pitchFamily="49" charset="-79"/>
            </a:endParaRP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routing    [331] SEQUENCE (SIZE (0..maxRoutingBlocks))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         OF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RoutingCombo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the secret of the header block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forwardSecret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ChainSecret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the mapping operations to map payloads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to the workspace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mappings   [332] SEQUENCE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(SIZE (0..maxPayloadBlocks))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OF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MapBlockOperation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a routing block which may be used when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sending error messages back to the quota owner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this routing block may be cached for future use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replyBlock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[332]   SEQUENCE {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murb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RoutingCombo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maxReplay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INTEGER,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validity   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UsagePeriod</a:t>
            </a:r>
            <a:endParaRPr lang="en-US" sz="1000" dirty="0">
              <a:latin typeface="Miriam Fixed" panose="020B0604020202020204" pitchFamily="49" charset="-79"/>
              <a:cs typeface="Miriam Fixed" panose="020B0604020202020204" pitchFamily="49" charset="-79"/>
            </a:endParaRP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} OPTIONAL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}</a:t>
            </a:r>
          </a:p>
          <a:p>
            <a:endParaRPr lang="en-US" sz="1000" dirty="0">
              <a:latin typeface="Miriam Fixed" panose="020B0604020202020204" pitchFamily="49" charset="-79"/>
              <a:cs typeface="Miriam Fixed" panose="020B0604020202020204" pitchFamily="49" charset="-79"/>
            </a:endParaRP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RoutingCombo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::= SEQUENCE {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the period when the payload should be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processed.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Router might refuse too long queue retention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Recommended support for retention &gt;=1h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minProcessTime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INTEGER (0..maxDurationOfProcessing),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maxProcessTime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INTEGER (0..maxDurationOfProcessing),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The message key to encrypt the message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peerKey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[401] SEQUENCE (1..maxNumberOfReplays)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SymmetricKey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OPTIONAL,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the next recipient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recipient      [402]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BlendingSpec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PrefixBlock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encrypted with message key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mPrefix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[403] SEQUENCE (1..maxNumberOfReplays)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      OF OCTET STRING OPTIONAL,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PrefixBlock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encrypted with sender key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cPrefix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[404] OCTET STRING OPTIONAL,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HeaderBlock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encrypted with sender key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header         [405] OCTET STRING OPTIONAL,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RoutingBlock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encrypted with sender key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routing        [406] OCTET STRING OPTIONAL,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contains information for building messages (when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used as MURB)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ID 0 denotes original/local message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ID 1-maxPayloadBlocks denotes target message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-- 32768-maxWorkspaceId shared workspace for all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blocks of this identity)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assembly       [407] SEQUENCE 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(SIZE (0..maxAssemblyInstructions))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               OF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PayloadOperation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-- optional for storage of the arrival time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  validity       [408] </a:t>
            </a:r>
            <a:r>
              <a:rPr lang="en-US" sz="1000" dirty="0" err="1">
                <a:latin typeface="Miriam Fixed" panose="020B0604020202020204" pitchFamily="49" charset="-79"/>
                <a:cs typeface="Miriam Fixed" panose="020B0604020202020204" pitchFamily="49" charset="-79"/>
              </a:rPr>
              <a:t>UsagePeriod</a:t>
            </a:r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OPTIONAL,</a:t>
            </a:r>
          </a:p>
          <a:p>
            <a:r>
              <a:rPr lang="en-US" sz="1000" dirty="0">
                <a:latin typeface="Miriam Fixed" panose="020B0604020202020204" pitchFamily="49" charset="-79"/>
                <a:cs typeface="Miriam Fixed" panose="020B0604020202020204" pitchFamily="49" charset="-79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229166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92F95-AD77-443F-86C9-52D4CA0F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ACD61-E26D-4928-AFFB-68E7F154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Technology</a:t>
            </a:r>
          </a:p>
          <a:p>
            <a:pPr lvl="1"/>
            <a:r>
              <a:rPr lang="en-US" dirty="0"/>
              <a:t>A (network) packet is always visible… </a:t>
            </a:r>
          </a:p>
          <a:p>
            <a:pPr lvl="2"/>
            <a:r>
              <a:rPr lang="en-US" dirty="0"/>
              <a:t>everyone may see it.</a:t>
            </a:r>
          </a:p>
          <a:p>
            <a:pPr lvl="2"/>
            <a:r>
              <a:rPr lang="en-US" dirty="0"/>
              <a:t>everyone may analyze it.</a:t>
            </a:r>
          </a:p>
          <a:p>
            <a:pPr lvl="2"/>
            <a:r>
              <a:rPr lang="en-US" dirty="0"/>
              <a:t>everyone may forward(modified or unmodified) or keep it.</a:t>
            </a:r>
          </a:p>
          <a:p>
            <a:pPr lvl="1"/>
            <a:r>
              <a:rPr lang="en-US" dirty="0"/>
              <a:t>If we distribute data, we need to recover enough parts.</a:t>
            </a:r>
          </a:p>
          <a:p>
            <a:pPr lvl="1"/>
            <a:r>
              <a:rPr lang="en-US" dirty="0"/>
              <a:t>It is relatively easy to build something for the lab but most of the approaches (e.g., broadcast based) do not scale.</a:t>
            </a:r>
          </a:p>
          <a:p>
            <a:r>
              <a:rPr lang="en-US" dirty="0"/>
              <a:t>Juristic</a:t>
            </a:r>
          </a:p>
          <a:p>
            <a:pPr lvl="1"/>
            <a:r>
              <a:rPr lang="en-US" dirty="0"/>
              <a:t>Every jurisdiction applies their own laws</a:t>
            </a:r>
          </a:p>
          <a:p>
            <a:pPr lvl="1"/>
            <a:r>
              <a:rPr lang="en-US" dirty="0"/>
              <a:t>Laws may disagree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239095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MessageVortex </a:t>
            </a:r>
            <a:br>
              <a:rPr lang="de-CH" dirty="0"/>
            </a:br>
            <a:r>
              <a:rPr lang="de-CH" sz="1800" dirty="0" err="1"/>
              <a:t>Why</a:t>
            </a:r>
            <a:r>
              <a:rPr lang="de-CH" sz="1800" dirty="0"/>
              <a:t> do </a:t>
            </a:r>
            <a:r>
              <a:rPr lang="de-CH" sz="1800" dirty="0" err="1"/>
              <a:t>we</a:t>
            </a:r>
            <a:r>
              <a:rPr lang="de-CH" sz="1800" dirty="0"/>
              <a:t> </a:t>
            </a:r>
            <a:r>
              <a:rPr lang="de-CH" sz="1800" dirty="0" err="1"/>
              <a:t>need</a:t>
            </a:r>
            <a:r>
              <a:rPr lang="de-CH" sz="1800" dirty="0"/>
              <a:t> </a:t>
            </a:r>
            <a:r>
              <a:rPr lang="de-CH" sz="1800" dirty="0" err="1"/>
              <a:t>it</a:t>
            </a:r>
            <a:r>
              <a:rPr lang="de-CH" sz="1800" dirty="0"/>
              <a:t>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1519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Anonymity is essential</a:t>
            </a:r>
          </a:p>
          <a:p>
            <a:pPr lvl="1"/>
            <a:r>
              <a:rPr lang="en-US" dirty="0"/>
              <a:t>Without anonymity there is no freedom of speech</a:t>
            </a:r>
          </a:p>
          <a:p>
            <a:r>
              <a:rPr lang="en-US" dirty="0"/>
              <a:t>Censoring (in general and of Anonymity technology) happens today</a:t>
            </a:r>
          </a:p>
          <a:p>
            <a:pPr lvl="1"/>
            <a:r>
              <a:rPr lang="en-US" dirty="0"/>
              <a:t>China (blocks Tor, calculate citizen score)</a:t>
            </a:r>
          </a:p>
          <a:p>
            <a:pPr lvl="1"/>
            <a:r>
              <a:rPr lang="en-US" dirty="0"/>
              <a:t>Turkey (VPNs banned, Websites censored)</a:t>
            </a:r>
          </a:p>
          <a:p>
            <a:pPr lvl="1"/>
            <a:r>
              <a:rPr lang="en-US" dirty="0"/>
              <a:t>United Arab Emirates (VPN is illegal for illegal activities ;-))</a:t>
            </a:r>
          </a:p>
          <a:p>
            <a:pPr lvl="1"/>
            <a:r>
              <a:rPr lang="en-US" dirty="0"/>
              <a:t>Iran (Only Government approved VPNs are legal)</a:t>
            </a:r>
          </a:p>
          <a:p>
            <a:pPr lvl="1"/>
            <a:r>
              <a:rPr lang="en-US" dirty="0"/>
              <a:t>Egypt (Website censorship, working on banning VPNs)</a:t>
            </a:r>
          </a:p>
          <a:p>
            <a:pPr lvl="1"/>
            <a:r>
              <a:rPr lang="en-US" dirty="0"/>
              <a:t>And more … (Bahrain, Ethiopia…)</a:t>
            </a:r>
          </a:p>
          <a:p>
            <a:pPr lvl="1"/>
            <a:r>
              <a:rPr lang="en-US" dirty="0"/>
              <a:t>This is not necessarily (officially) used for censorship. It is to…</a:t>
            </a:r>
          </a:p>
          <a:p>
            <a:pPr lvl="2"/>
            <a:r>
              <a:rPr lang="en-US" dirty="0"/>
              <a:t>fight „terrorism.“</a:t>
            </a:r>
          </a:p>
          <a:p>
            <a:pPr lvl="2"/>
            <a:r>
              <a:rPr lang="en-US" dirty="0"/>
              <a:t>fight „state decomposing elements.“</a:t>
            </a:r>
          </a:p>
          <a:p>
            <a:pPr lvl="2"/>
            <a:r>
              <a:rPr lang="en-US" dirty="0"/>
              <a:t>stopping “immoral or anti-religious works.”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04330F-FC3F-4C9E-9D5F-590EA27DF881}"/>
              </a:ext>
            </a:extLst>
          </p:cNvPr>
          <p:cNvSpPr/>
          <p:nvPr/>
        </p:nvSpPr>
        <p:spPr>
          <a:xfrm rot="18851785">
            <a:off x="4930065" y="2936557"/>
            <a:ext cx="804908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Agreement: </a:t>
            </a:r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Censorship</a:t>
            </a:r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exists</a:t>
            </a:r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‘</a:t>
            </a:r>
          </a:p>
          <a:p>
            <a:pPr algn="ctr"/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its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GB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questionable</a:t>
            </a:r>
            <a:endParaRPr lang="de-CH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26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MessageVortex </a:t>
            </a:r>
            <a:br>
              <a:rPr lang="de-CH" dirty="0"/>
            </a:br>
            <a:r>
              <a:rPr lang="de-CH" sz="1800" dirty="0" err="1"/>
              <a:t>general</a:t>
            </a:r>
            <a:r>
              <a:rPr lang="de-CH" sz="1800" dirty="0"/>
              <a:t> </a:t>
            </a:r>
            <a:r>
              <a:rPr lang="de-CH" sz="1800" dirty="0" err="1"/>
              <a:t>weak</a:t>
            </a:r>
            <a:r>
              <a:rPr lang="de-CH" sz="1800" dirty="0"/>
              <a:t> </a:t>
            </a:r>
            <a:r>
              <a:rPr lang="de-CH" sz="1800" dirty="0" err="1"/>
              <a:t>spots</a:t>
            </a:r>
            <a:r>
              <a:rPr lang="de-CH" sz="1800" dirty="0"/>
              <a:t> </a:t>
            </a:r>
            <a:r>
              <a:rPr lang="de-CH" sz="1800" dirty="0" err="1"/>
              <a:t>of</a:t>
            </a:r>
            <a:r>
              <a:rPr lang="de-CH" sz="1800" dirty="0"/>
              <a:t> </a:t>
            </a:r>
            <a:r>
              <a:rPr lang="de-CH" sz="1800" dirty="0" err="1"/>
              <a:t>anonymization</a:t>
            </a:r>
            <a:r>
              <a:rPr lang="de-CH" sz="1800" dirty="0"/>
              <a:t> </a:t>
            </a:r>
            <a:r>
              <a:rPr lang="de-CH" sz="1800" dirty="0" err="1"/>
              <a:t>solutions</a:t>
            </a:r>
            <a:endParaRPr lang="de-CH" dirty="0"/>
          </a:p>
        </p:txBody>
      </p:sp>
      <p:grpSp>
        <p:nvGrpSpPr>
          <p:cNvPr id="116" name="Gruppieren 115">
            <a:extLst>
              <a:ext uri="{FF2B5EF4-FFF2-40B4-BE49-F238E27FC236}">
                <a16:creationId xmlns:a16="http://schemas.microsoft.com/office/drawing/2014/main" id="{858D1DBB-611D-4CDA-8920-DA689068F235}"/>
              </a:ext>
            </a:extLst>
          </p:cNvPr>
          <p:cNvGrpSpPr/>
          <p:nvPr/>
        </p:nvGrpSpPr>
        <p:grpSpPr>
          <a:xfrm>
            <a:off x="191729" y="748066"/>
            <a:ext cx="5992762" cy="2978359"/>
            <a:chOff x="103238" y="148299"/>
            <a:chExt cx="8042788" cy="3906414"/>
          </a:xfrm>
        </p:grpSpPr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3868CEA0-CDEF-47A4-8CB7-2F9F8E50C401}"/>
                </a:ext>
              </a:extLst>
            </p:cNvPr>
            <p:cNvSpPr/>
            <p:nvPr/>
          </p:nvSpPr>
          <p:spPr>
            <a:xfrm>
              <a:off x="1514166" y="148299"/>
              <a:ext cx="4876802" cy="390641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/>
                <a:t>Anonymization infrastructure</a:t>
              </a: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BF8F685-4626-45FB-BA27-11BA6FC5F521}"/>
                </a:ext>
              </a:extLst>
            </p:cNvPr>
            <p:cNvSpPr/>
            <p:nvPr/>
          </p:nvSpPr>
          <p:spPr>
            <a:xfrm>
              <a:off x="103238" y="465933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83FE601-D70B-4694-AE3C-3F42D46A55FA}"/>
                </a:ext>
              </a:extLst>
            </p:cNvPr>
            <p:cNvSpPr/>
            <p:nvPr/>
          </p:nvSpPr>
          <p:spPr>
            <a:xfrm>
              <a:off x="105689" y="1139446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3E4A3D-C2B7-4ECD-B66A-3B201CB741E7}"/>
                </a:ext>
              </a:extLst>
            </p:cNvPr>
            <p:cNvSpPr/>
            <p:nvPr/>
          </p:nvSpPr>
          <p:spPr>
            <a:xfrm>
              <a:off x="103238" y="1828660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EACF268-FC70-47DC-B134-DE3DFAC86A7C}"/>
                </a:ext>
              </a:extLst>
            </p:cNvPr>
            <p:cNvSpPr/>
            <p:nvPr/>
          </p:nvSpPr>
          <p:spPr>
            <a:xfrm>
              <a:off x="103238" y="3216920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01A6BDB-6C1E-40ED-B226-0847920A58A6}"/>
                </a:ext>
              </a:extLst>
            </p:cNvPr>
            <p:cNvSpPr/>
            <p:nvPr/>
          </p:nvSpPr>
          <p:spPr>
            <a:xfrm>
              <a:off x="103239" y="2522790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B61C08E-7F16-46F5-881A-325C717CD6E4}"/>
                </a:ext>
              </a:extLst>
            </p:cNvPr>
            <p:cNvSpPr/>
            <p:nvPr/>
          </p:nvSpPr>
          <p:spPr>
            <a:xfrm>
              <a:off x="2816940" y="1828660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D519EFB-EAE0-4C07-AE71-3AD7E482E2A0}"/>
                </a:ext>
              </a:extLst>
            </p:cNvPr>
            <p:cNvSpPr/>
            <p:nvPr/>
          </p:nvSpPr>
          <p:spPr>
            <a:xfrm>
              <a:off x="3569108" y="2639752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53FA6AA-D991-4C6A-8BCD-78688A4BD784}"/>
                </a:ext>
              </a:extLst>
            </p:cNvPr>
            <p:cNvSpPr/>
            <p:nvPr/>
          </p:nvSpPr>
          <p:spPr>
            <a:xfrm>
              <a:off x="3394586" y="817917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C87F0FA-BB6F-4EB1-9856-AA46E14951A3}"/>
                </a:ext>
              </a:extLst>
            </p:cNvPr>
            <p:cNvSpPr/>
            <p:nvPr/>
          </p:nvSpPr>
          <p:spPr>
            <a:xfrm>
              <a:off x="4724400" y="1735184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931139E-05CE-469C-9DCC-0B8DE2F34735}"/>
                </a:ext>
              </a:extLst>
            </p:cNvPr>
            <p:cNvSpPr/>
            <p:nvPr/>
          </p:nvSpPr>
          <p:spPr>
            <a:xfrm>
              <a:off x="2413816" y="3429269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04EA9B96-F837-4598-BB1D-C7FD949AE2E6}"/>
                </a:ext>
              </a:extLst>
            </p:cNvPr>
            <p:cNvSpPr/>
            <p:nvPr/>
          </p:nvSpPr>
          <p:spPr>
            <a:xfrm>
              <a:off x="1836170" y="844478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268F17AF-2D63-4003-9677-328E53227B23}"/>
                </a:ext>
              </a:extLst>
            </p:cNvPr>
            <p:cNvSpPr/>
            <p:nvPr/>
          </p:nvSpPr>
          <p:spPr>
            <a:xfrm>
              <a:off x="1907456" y="2607692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3F89A6DA-299B-45A7-B370-2CACB238D8D0}"/>
                </a:ext>
              </a:extLst>
            </p:cNvPr>
            <p:cNvSpPr/>
            <p:nvPr/>
          </p:nvSpPr>
          <p:spPr>
            <a:xfrm>
              <a:off x="4503176" y="3403595"/>
              <a:ext cx="1155292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aRouter</a:t>
              </a:r>
              <a:endParaRPr lang="en-US" sz="1200" dirty="0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04D455E9-F882-4F62-BE17-E3CB25A41A8D}"/>
                </a:ext>
              </a:extLst>
            </p:cNvPr>
            <p:cNvSpPr/>
            <p:nvPr/>
          </p:nvSpPr>
          <p:spPr>
            <a:xfrm>
              <a:off x="6843248" y="480684"/>
              <a:ext cx="1302775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Receiver</a:t>
              </a: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4E8B97A0-DD88-42E8-80A0-EEA97004B343}"/>
                </a:ext>
              </a:extLst>
            </p:cNvPr>
            <p:cNvSpPr/>
            <p:nvPr/>
          </p:nvSpPr>
          <p:spPr>
            <a:xfrm>
              <a:off x="6843251" y="3221836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134EDD98-0E21-4F5A-AB75-2BFA776C4E91}"/>
                </a:ext>
              </a:extLst>
            </p:cNvPr>
            <p:cNvSpPr/>
            <p:nvPr/>
          </p:nvSpPr>
          <p:spPr>
            <a:xfrm>
              <a:off x="6843252" y="2527706"/>
              <a:ext cx="1002891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Sender</a:t>
              </a:r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7C9E0ED0-B700-461A-9CA7-CFD8CF8738D2}"/>
                </a:ext>
              </a:extLst>
            </p:cNvPr>
            <p:cNvSpPr/>
            <p:nvPr/>
          </p:nvSpPr>
          <p:spPr>
            <a:xfrm>
              <a:off x="6843248" y="1139446"/>
              <a:ext cx="1302775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Receiver</a:t>
              </a:r>
            </a:p>
          </p:txBody>
        </p:sp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A5B2F57B-DB65-4ACD-9685-0BC881EAB27A}"/>
                </a:ext>
              </a:extLst>
            </p:cNvPr>
            <p:cNvSpPr/>
            <p:nvPr/>
          </p:nvSpPr>
          <p:spPr>
            <a:xfrm>
              <a:off x="6843251" y="1838492"/>
              <a:ext cx="1302775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Receiver</a:t>
              </a: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23F35F78-065D-4094-87C6-7A6ACF720B6A}"/>
                </a:ext>
              </a:extLst>
            </p:cNvPr>
            <p:cNvSpPr/>
            <p:nvPr/>
          </p:nvSpPr>
          <p:spPr>
            <a:xfrm>
              <a:off x="6843250" y="2517874"/>
              <a:ext cx="1302775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Receiver</a:t>
              </a: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D357E314-D92B-4B05-9151-E3269EF1191A}"/>
                </a:ext>
              </a:extLst>
            </p:cNvPr>
            <p:cNvSpPr/>
            <p:nvPr/>
          </p:nvSpPr>
          <p:spPr>
            <a:xfrm>
              <a:off x="6843249" y="3221836"/>
              <a:ext cx="1302775" cy="4424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Receiver</a:t>
              </a:r>
            </a:p>
          </p:txBody>
        </p: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29C0B092-D627-4D2A-9108-4A9D71CA676E}"/>
                </a:ext>
              </a:extLst>
            </p:cNvPr>
            <p:cNvCxnSpPr>
              <a:stCxn id="7" idx="3"/>
              <a:endCxn id="26" idx="1"/>
            </p:cNvCxnSpPr>
            <p:nvPr/>
          </p:nvCxnSpPr>
          <p:spPr>
            <a:xfrm>
              <a:off x="1106129" y="687159"/>
              <a:ext cx="730041" cy="378545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62C35791-0E23-4E73-A667-B625CA173BB1}"/>
                </a:ext>
              </a:extLst>
            </p:cNvPr>
            <p:cNvCxnSpPr>
              <a:cxnSpLocks/>
              <a:stCxn id="9" idx="3"/>
              <a:endCxn id="26" idx="1"/>
            </p:cNvCxnSpPr>
            <p:nvPr/>
          </p:nvCxnSpPr>
          <p:spPr>
            <a:xfrm flipV="1">
              <a:off x="1108580" y="1065704"/>
              <a:ext cx="727590" cy="29496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7E18CADD-2041-46B2-BA1E-4D0A7D5E56B6}"/>
                </a:ext>
              </a:extLst>
            </p:cNvPr>
            <p:cNvCxnSpPr>
              <a:cxnSpLocks/>
              <a:stCxn id="11" idx="3"/>
              <a:endCxn id="17" idx="1"/>
            </p:cNvCxnSpPr>
            <p:nvPr/>
          </p:nvCxnSpPr>
          <p:spPr>
            <a:xfrm>
              <a:off x="1106129" y="2049886"/>
              <a:ext cx="1710811" cy="0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A83E44DD-20EB-4942-BECF-28550674CA47}"/>
                </a:ext>
              </a:extLst>
            </p:cNvPr>
            <p:cNvCxnSpPr>
              <a:cxnSpLocks/>
              <a:stCxn id="15" idx="3"/>
              <a:endCxn id="28" idx="1"/>
            </p:cNvCxnSpPr>
            <p:nvPr/>
          </p:nvCxnSpPr>
          <p:spPr>
            <a:xfrm>
              <a:off x="1106130" y="2744016"/>
              <a:ext cx="801326" cy="84902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920B92F2-6F71-41C6-80CC-C7E50411B9B7}"/>
                </a:ext>
              </a:extLst>
            </p:cNvPr>
            <p:cNvCxnSpPr>
              <a:cxnSpLocks/>
              <a:stCxn id="13" idx="3"/>
              <a:endCxn id="24" idx="1"/>
            </p:cNvCxnSpPr>
            <p:nvPr/>
          </p:nvCxnSpPr>
          <p:spPr>
            <a:xfrm>
              <a:off x="1106129" y="3438146"/>
              <a:ext cx="1307687" cy="21234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E00823AF-60E2-41E0-AA48-507606EE09DA}"/>
                </a:ext>
              </a:extLst>
            </p:cNvPr>
            <p:cNvCxnSpPr>
              <a:cxnSpLocks/>
              <a:stCxn id="26" idx="3"/>
              <a:endCxn id="21" idx="1"/>
            </p:cNvCxnSpPr>
            <p:nvPr/>
          </p:nvCxnSpPr>
          <p:spPr>
            <a:xfrm flipV="1">
              <a:off x="2991462" y="1039143"/>
              <a:ext cx="403124" cy="26561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634ABA7B-692C-4E5F-90A8-429B971461E2}"/>
                </a:ext>
              </a:extLst>
            </p:cNvPr>
            <p:cNvCxnSpPr>
              <a:cxnSpLocks/>
              <a:stCxn id="26" idx="2"/>
              <a:endCxn id="17" idx="0"/>
            </p:cNvCxnSpPr>
            <p:nvPr/>
          </p:nvCxnSpPr>
          <p:spPr>
            <a:xfrm>
              <a:off x="2413816" y="1286930"/>
              <a:ext cx="980770" cy="541730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1862A3F6-6465-439A-BF9D-CDDFC6620F12}"/>
                </a:ext>
              </a:extLst>
            </p:cNvPr>
            <p:cNvCxnSpPr>
              <a:cxnSpLocks/>
              <a:stCxn id="28" idx="0"/>
              <a:endCxn id="26" idx="2"/>
            </p:cNvCxnSpPr>
            <p:nvPr/>
          </p:nvCxnSpPr>
          <p:spPr>
            <a:xfrm flipH="1" flipV="1">
              <a:off x="2413816" y="1286930"/>
              <a:ext cx="71286" cy="1320762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0B9DEC2E-4905-49E6-B425-F89E626849CD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3972232" y="1956410"/>
              <a:ext cx="752168" cy="93476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1C8D74BE-145B-41E8-801F-88970386BCE2}"/>
                </a:ext>
              </a:extLst>
            </p:cNvPr>
            <p:cNvCxnSpPr>
              <a:cxnSpLocks/>
              <a:stCxn id="21" idx="2"/>
              <a:endCxn id="23" idx="0"/>
            </p:cNvCxnSpPr>
            <p:nvPr/>
          </p:nvCxnSpPr>
          <p:spPr>
            <a:xfrm>
              <a:off x="3972232" y="1260369"/>
              <a:ext cx="1329814" cy="474815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F91634ED-80CF-4F1F-9F26-C9933E9635AF}"/>
                </a:ext>
              </a:extLst>
            </p:cNvPr>
            <p:cNvCxnSpPr>
              <a:cxnSpLocks/>
              <a:stCxn id="21" idx="3"/>
              <a:endCxn id="34" idx="1"/>
            </p:cNvCxnSpPr>
            <p:nvPr/>
          </p:nvCxnSpPr>
          <p:spPr>
            <a:xfrm flipV="1">
              <a:off x="4549878" y="701910"/>
              <a:ext cx="2293370" cy="337233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06E30D28-F1C7-48CE-820B-6DE313535470}"/>
                </a:ext>
              </a:extLst>
            </p:cNvPr>
            <p:cNvCxnSpPr>
              <a:cxnSpLocks/>
              <a:stCxn id="28" idx="0"/>
              <a:endCxn id="17" idx="2"/>
            </p:cNvCxnSpPr>
            <p:nvPr/>
          </p:nvCxnSpPr>
          <p:spPr>
            <a:xfrm flipV="1">
              <a:off x="2485102" y="2271112"/>
              <a:ext cx="909484" cy="336580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002E9945-A179-4D6B-B1F4-36197BDA8CD1}"/>
                </a:ext>
              </a:extLst>
            </p:cNvPr>
            <p:cNvCxnSpPr>
              <a:cxnSpLocks/>
              <a:stCxn id="28" idx="3"/>
              <a:endCxn id="19" idx="1"/>
            </p:cNvCxnSpPr>
            <p:nvPr/>
          </p:nvCxnSpPr>
          <p:spPr>
            <a:xfrm>
              <a:off x="3062748" y="2828918"/>
              <a:ext cx="506360" cy="32060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3E4963A3-6D2A-43C9-BBCF-29C599BB2545}"/>
                </a:ext>
              </a:extLst>
            </p:cNvPr>
            <p:cNvCxnSpPr>
              <a:cxnSpLocks/>
              <a:stCxn id="17" idx="2"/>
              <a:endCxn id="19" idx="0"/>
            </p:cNvCxnSpPr>
            <p:nvPr/>
          </p:nvCxnSpPr>
          <p:spPr>
            <a:xfrm>
              <a:off x="3394586" y="2271112"/>
              <a:ext cx="752168" cy="368640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A417CAEB-004B-468A-9B64-E1D071823A64}"/>
                </a:ext>
              </a:extLst>
            </p:cNvPr>
            <p:cNvCxnSpPr>
              <a:cxnSpLocks/>
              <a:stCxn id="17" idx="2"/>
              <a:endCxn id="24" idx="0"/>
            </p:cNvCxnSpPr>
            <p:nvPr/>
          </p:nvCxnSpPr>
          <p:spPr>
            <a:xfrm flipH="1">
              <a:off x="2991462" y="2271112"/>
              <a:ext cx="403124" cy="1158157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FB06666D-D489-4AF8-81E2-63C477F65E39}"/>
                </a:ext>
              </a:extLst>
            </p:cNvPr>
            <p:cNvCxnSpPr>
              <a:cxnSpLocks/>
              <a:stCxn id="24" idx="3"/>
              <a:endCxn id="30" idx="1"/>
            </p:cNvCxnSpPr>
            <p:nvPr/>
          </p:nvCxnSpPr>
          <p:spPr>
            <a:xfrm flipV="1">
              <a:off x="3569108" y="3624821"/>
              <a:ext cx="934068" cy="25674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EADF0E54-AB24-433A-96FB-8C5698B2AEF9}"/>
                </a:ext>
              </a:extLst>
            </p:cNvPr>
            <p:cNvCxnSpPr>
              <a:cxnSpLocks/>
              <a:stCxn id="30" idx="0"/>
              <a:endCxn id="23" idx="2"/>
            </p:cNvCxnSpPr>
            <p:nvPr/>
          </p:nvCxnSpPr>
          <p:spPr>
            <a:xfrm flipV="1">
              <a:off x="5080822" y="2177636"/>
              <a:ext cx="221224" cy="122595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63F7FDEC-3691-429B-B091-065644F4048A}"/>
                </a:ext>
              </a:extLst>
            </p:cNvPr>
            <p:cNvCxnSpPr>
              <a:cxnSpLocks/>
              <a:stCxn id="19" idx="3"/>
              <a:endCxn id="23" idx="2"/>
            </p:cNvCxnSpPr>
            <p:nvPr/>
          </p:nvCxnSpPr>
          <p:spPr>
            <a:xfrm flipV="1">
              <a:off x="4724400" y="2177636"/>
              <a:ext cx="577646" cy="683342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0B536F48-8F08-4324-B2C8-49A5E25FD683}"/>
                </a:ext>
              </a:extLst>
            </p:cNvPr>
            <p:cNvCxnSpPr>
              <a:cxnSpLocks/>
              <a:stCxn id="19" idx="3"/>
              <a:endCxn id="48" idx="1"/>
            </p:cNvCxnSpPr>
            <p:nvPr/>
          </p:nvCxnSpPr>
          <p:spPr>
            <a:xfrm flipV="1">
              <a:off x="4724400" y="2739100"/>
              <a:ext cx="2118850" cy="12187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BF75790C-7E9F-4879-B115-4E85E54DBA59}"/>
                </a:ext>
              </a:extLst>
            </p:cNvPr>
            <p:cNvCxnSpPr>
              <a:cxnSpLocks/>
              <a:stCxn id="23" idx="3"/>
              <a:endCxn id="46" idx="1"/>
            </p:cNvCxnSpPr>
            <p:nvPr/>
          </p:nvCxnSpPr>
          <p:spPr>
            <a:xfrm>
              <a:off x="5879692" y="1956410"/>
              <a:ext cx="963559" cy="10330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4558617E-76D2-400E-AA10-DD2904C347BD}"/>
                </a:ext>
              </a:extLst>
            </p:cNvPr>
            <p:cNvCxnSpPr>
              <a:cxnSpLocks/>
              <a:stCxn id="30" idx="3"/>
              <a:endCxn id="50" idx="1"/>
            </p:cNvCxnSpPr>
            <p:nvPr/>
          </p:nvCxnSpPr>
          <p:spPr>
            <a:xfrm flipV="1">
              <a:off x="5658468" y="3443062"/>
              <a:ext cx="1184781" cy="181759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CF5D62CF-AB45-4EAB-9A91-4462D910FCD8}"/>
                </a:ext>
              </a:extLst>
            </p:cNvPr>
            <p:cNvCxnSpPr>
              <a:cxnSpLocks/>
              <a:stCxn id="23" idx="3"/>
              <a:endCxn id="44" idx="1"/>
            </p:cNvCxnSpPr>
            <p:nvPr/>
          </p:nvCxnSpPr>
          <p:spPr>
            <a:xfrm flipV="1">
              <a:off x="5879692" y="1360672"/>
              <a:ext cx="963556" cy="595738"/>
            </a:xfrm>
            <a:prstGeom prst="straightConnector1">
              <a:avLst/>
            </a:prstGeom>
            <a:ln>
              <a:solidFill>
                <a:schemeClr val="bg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Textfeld 116">
            <a:extLst>
              <a:ext uri="{FF2B5EF4-FFF2-40B4-BE49-F238E27FC236}">
                <a16:creationId xmlns:a16="http://schemas.microsoft.com/office/drawing/2014/main" id="{31EC9B24-CD50-42A3-B55A-17E2DE37974E}"/>
              </a:ext>
            </a:extLst>
          </p:cNvPr>
          <p:cNvSpPr txBox="1"/>
          <p:nvPr/>
        </p:nvSpPr>
        <p:spPr>
          <a:xfrm>
            <a:off x="6988725" y="197178"/>
            <a:ext cx="5020221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Identifiable sets for senders and receivers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Identifiable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Nodes in general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Entry nodes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Exit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 elements in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Directory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prone to active adversaries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Identifiable (censorable) protocols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(Limited) trust in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Identifiable meta data (e.g., message sizes, throughput, long living </a:t>
            </a:r>
            <a:r>
              <a:rPr lang="en-US" dirty="0" err="1"/>
              <a:t>pseudonymity</a:t>
            </a:r>
            <a:r>
              <a:rPr lang="en-US" dirty="0"/>
              <a:t>, or shrinking member 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Identifiable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Replayable</a:t>
            </a:r>
            <a:r>
              <a:rPr lang="en-US" dirty="0"/>
              <a:t> routing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Bugable</a:t>
            </a:r>
            <a:r>
              <a:rPr lang="en-US" dirty="0"/>
              <a:t> protocols/Message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Tagable</a:t>
            </a:r>
            <a:r>
              <a:rPr lang="en-US" dirty="0"/>
              <a:t> protocols/Message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Bootstrapping problem (e.g., key trust or key distribution problem)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Identification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Huge traffic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… and many more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0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50A0-71A6-4D4A-83D6-8BA3CF1B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br>
              <a:rPr lang="de-DE" dirty="0"/>
            </a:br>
            <a:r>
              <a:rPr lang="de-DE" sz="1800" dirty="0"/>
              <a:t>The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idea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BD8C2-E07D-46D5-9BB4-FDEC51F6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7478714" cy="39528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Messages are sent from node to node in a mix type like system</a:t>
            </a:r>
          </a:p>
          <a:p>
            <a:pPr lvl="1"/>
            <a:r>
              <a:rPr lang="en-US" dirty="0"/>
              <a:t>Send anonymous messages across the internet</a:t>
            </a:r>
          </a:p>
          <a:p>
            <a:pPr lvl="2"/>
            <a:r>
              <a:rPr lang="en-US" dirty="0"/>
              <a:t>A network built without dedicated infrastructure. Instead using always connected devices of end-users using common transport protocols.</a:t>
            </a:r>
          </a:p>
          <a:p>
            <a:pPr lvl="1"/>
            <a:r>
              <a:rPr lang="en-US" dirty="0"/>
              <a:t>Unobservable from the outside</a:t>
            </a:r>
          </a:p>
          <a:p>
            <a:pPr lvl="1"/>
            <a:r>
              <a:rPr lang="en-US" dirty="0"/>
              <a:t>Holistic approach piggybacking common protocols (e.g., SMTP, XMPP)</a:t>
            </a:r>
          </a:p>
          <a:p>
            <a:pPr lvl="1"/>
            <a:r>
              <a:rPr lang="en-US" dirty="0"/>
              <a:t>Distrust everyone (…)</a:t>
            </a:r>
          </a:p>
          <a:p>
            <a:pPr lvl="2"/>
            <a:r>
              <a:rPr lang="en-US" dirty="0"/>
              <a:t>Routing nodes learn as little as possible from routing a message</a:t>
            </a:r>
          </a:p>
          <a:p>
            <a:pPr lvl="2"/>
            <a:r>
              <a:rPr lang="en-US" dirty="0"/>
              <a:t>The routing process is controlled by the builder of the routing block in the message</a:t>
            </a:r>
          </a:p>
          <a:p>
            <a:pPr lvl="2"/>
            <a:r>
              <a:rPr lang="en-US" dirty="0"/>
              <a:t>The routing path is diagnoseable by the builder of the routing block</a:t>
            </a:r>
          </a:p>
          <a:p>
            <a:pPr lvl="2"/>
            <a:r>
              <a:rPr lang="en-US" dirty="0"/>
              <a:t>Our only trust: initial sender of the message and final recipient of the message</a:t>
            </a:r>
          </a:p>
          <a:p>
            <a:pPr lvl="1"/>
            <a:r>
              <a:rPr lang="en-US" dirty="0"/>
              <a:t>Decoy traffic is not even identifiable for the node generating or routing.</a:t>
            </a:r>
          </a:p>
          <a:p>
            <a:pPr lvl="1"/>
            <a:r>
              <a:rPr lang="en-US" dirty="0"/>
              <a:t>Resistant to common attacks which are hard to cover</a:t>
            </a:r>
          </a:p>
        </p:txBody>
      </p:sp>
    </p:spTree>
    <p:extLst>
      <p:ext uri="{BB962C8B-B14F-4D97-AF65-F5344CB8AC3E}">
        <p14:creationId xmlns:p14="http://schemas.microsoft.com/office/powerpoint/2010/main" val="1772264906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7060</Words>
  <Application>Microsoft Office PowerPoint</Application>
  <PresentationFormat>Breitbild</PresentationFormat>
  <Paragraphs>753</Paragraphs>
  <Slides>54</Slides>
  <Notes>0</Notes>
  <HiddenSlides>12</HiddenSlides>
  <MMClips>1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54</vt:i4>
      </vt:variant>
    </vt:vector>
  </HeadingPairs>
  <TitlesOfParts>
    <vt:vector size="61" baseType="lpstr">
      <vt:lpstr>Arial</vt:lpstr>
      <vt:lpstr>Cambria Math</vt:lpstr>
      <vt:lpstr>Century Gothic</vt:lpstr>
      <vt:lpstr>Miriam Fixed</vt:lpstr>
      <vt:lpstr>Wingdings 3</vt:lpstr>
      <vt:lpstr>Segment</vt:lpstr>
      <vt:lpstr>Acrobat Document</vt:lpstr>
      <vt:lpstr>MessageVortex</vt:lpstr>
      <vt:lpstr>Anonymity matters in Censored environments</vt:lpstr>
      <vt:lpstr>Content</vt:lpstr>
      <vt:lpstr>Predecessor Systems</vt:lpstr>
      <vt:lpstr>Technologies for Anonymity</vt:lpstr>
      <vt:lpstr>What are the Problems?</vt:lpstr>
      <vt:lpstr>MessageVortex  Why do we need it?</vt:lpstr>
      <vt:lpstr>MessageVortex  general weak spots of anonymization solutions</vt:lpstr>
      <vt:lpstr>How does it work The general idea</vt:lpstr>
      <vt:lpstr>How does it work The general idea (2; Functioning)</vt:lpstr>
      <vt:lpstr>MessageVortex How does it work?</vt:lpstr>
      <vt:lpstr>MessageVortex How does a message look like (on the transport layer)?</vt:lpstr>
      <vt:lpstr>MessageVortex How does a message look like?</vt:lpstr>
      <vt:lpstr>MessageVortex The peer key</vt:lpstr>
      <vt:lpstr>MessageVortex The sender key</vt:lpstr>
      <vt:lpstr>MessageVortex The Header</vt:lpstr>
      <vt:lpstr>MessageVortex What is an eID? What is a workspace?</vt:lpstr>
      <vt:lpstr>MessageVortex What are the available operations?</vt:lpstr>
      <vt:lpstr>MessageVortex The addRedundancy operation (1)</vt:lpstr>
      <vt:lpstr>MessageVortex The addRedundancy operation (2)</vt:lpstr>
      <vt:lpstr>MessageVortex The addRedundancy operation (3)</vt:lpstr>
      <vt:lpstr>MessageVortex The addRedundancy operation (3)</vt:lpstr>
      <vt:lpstr>MessageVortex The addRedundancy operation (4)</vt:lpstr>
      <vt:lpstr>MessageVortex The addRedundancy operation (5)</vt:lpstr>
      <vt:lpstr>MessageVortex The addRedundancy operation (5)</vt:lpstr>
      <vt:lpstr>MessageVortex The addRedundancy operation (6)</vt:lpstr>
      <vt:lpstr>MessageVortex Processing an incoming message</vt:lpstr>
      <vt:lpstr>MessageVortex Processing an incoming message</vt:lpstr>
      <vt:lpstr>MessageVortex Processing an incoming message</vt:lpstr>
      <vt:lpstr>MessageVortex Processing an incoming message</vt:lpstr>
      <vt:lpstr>MessageVortex Processing an incoming message</vt:lpstr>
      <vt:lpstr>MessageVortex Processing an incoming message</vt:lpstr>
      <vt:lpstr>MessageVortex Processing an incoming message</vt:lpstr>
      <vt:lpstr>MessageVortex Processing an incoming message</vt:lpstr>
      <vt:lpstr>MessageVortex Processing an outgoing message</vt:lpstr>
      <vt:lpstr>MessageVortex routing diagnosis</vt:lpstr>
      <vt:lpstr>MessageVortex Routing Strategies (general)</vt:lpstr>
      <vt:lpstr>MessageVortex Routing Strategies (specific)</vt:lpstr>
      <vt:lpstr>MessageVortex A simple Strategy for building a routing block</vt:lpstr>
      <vt:lpstr>MessageVortex Where do I get my peer partners from?</vt:lpstr>
      <vt:lpstr>MessageVortex A What are its benefits?</vt:lpstr>
      <vt:lpstr>Questions?</vt:lpstr>
      <vt:lpstr>Addon SLides</vt:lpstr>
      <vt:lpstr>the RS-Operation</vt:lpstr>
      <vt:lpstr>GF-Log Table</vt:lpstr>
      <vt:lpstr>Properties for the Dispersal Matrix</vt:lpstr>
      <vt:lpstr>Comparing MessageVortex MV (Mimicking) compared to a type-0 remailer</vt:lpstr>
      <vt:lpstr>Comparing MessageVortex MV (Mimicking) compared to a type-0 remailer (Nym)</vt:lpstr>
      <vt:lpstr>Comparing MessageVortex MV (Mimicking) compared to a type-1 remailer (Cypherpunk)</vt:lpstr>
      <vt:lpstr>Comparing MessageVortex MV (Mimicking) compared to a type-2 remailer (Mixmaster)</vt:lpstr>
      <vt:lpstr>Comparing MessageVortex MV (Mimicking) compared to a type-3 remailer (Mixmaster)</vt:lpstr>
      <vt:lpstr>Comparing MessageVortex MV compared to a DC-Network</vt:lpstr>
      <vt:lpstr>MessageVortex Block Header block</vt:lpstr>
      <vt:lpstr>MessageVortex Block Routing Block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Gwerder Martin</dc:creator>
  <cp:lastModifiedBy>Gwerder Martin</cp:lastModifiedBy>
  <cp:revision>162</cp:revision>
  <dcterms:created xsi:type="dcterms:W3CDTF">2020-07-16T18:11:08Z</dcterms:created>
  <dcterms:modified xsi:type="dcterms:W3CDTF">2020-08-17T13:38:10Z</dcterms:modified>
</cp:coreProperties>
</file>